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72"/>
  </p:notesMasterIdLst>
  <p:handoutMasterIdLst>
    <p:handoutMasterId r:id="rId73"/>
  </p:handoutMasterIdLst>
  <p:sldIdLst>
    <p:sldId id="500" r:id="rId2"/>
    <p:sldId id="444" r:id="rId3"/>
    <p:sldId id="448" r:id="rId4"/>
    <p:sldId id="447" r:id="rId5"/>
    <p:sldId id="504" r:id="rId6"/>
    <p:sldId id="451" r:id="rId7"/>
    <p:sldId id="452" r:id="rId8"/>
    <p:sldId id="453" r:id="rId9"/>
    <p:sldId id="454" r:id="rId10"/>
    <p:sldId id="455" r:id="rId11"/>
    <p:sldId id="456" r:id="rId12"/>
    <p:sldId id="457" r:id="rId13"/>
    <p:sldId id="458" r:id="rId14"/>
    <p:sldId id="459" r:id="rId15"/>
    <p:sldId id="460" r:id="rId16"/>
    <p:sldId id="445" r:id="rId17"/>
    <p:sldId id="462" r:id="rId18"/>
    <p:sldId id="501" r:id="rId19"/>
    <p:sldId id="503" r:id="rId20"/>
    <p:sldId id="505" r:id="rId21"/>
    <p:sldId id="509" r:id="rId22"/>
    <p:sldId id="510" r:id="rId23"/>
    <p:sldId id="511" r:id="rId24"/>
    <p:sldId id="512" r:id="rId25"/>
    <p:sldId id="513" r:id="rId26"/>
    <p:sldId id="514" r:id="rId27"/>
    <p:sldId id="515" r:id="rId28"/>
    <p:sldId id="463" r:id="rId29"/>
    <p:sldId id="464" r:id="rId30"/>
    <p:sldId id="465" r:id="rId31"/>
    <p:sldId id="466" r:id="rId32"/>
    <p:sldId id="467" r:id="rId33"/>
    <p:sldId id="468" r:id="rId34"/>
    <p:sldId id="469" r:id="rId35"/>
    <p:sldId id="470" r:id="rId36"/>
    <p:sldId id="471" r:id="rId37"/>
    <p:sldId id="472" r:id="rId38"/>
    <p:sldId id="473" r:id="rId39"/>
    <p:sldId id="474" r:id="rId40"/>
    <p:sldId id="475" r:id="rId41"/>
    <p:sldId id="476" r:id="rId42"/>
    <p:sldId id="477" r:id="rId43"/>
    <p:sldId id="478" r:id="rId44"/>
    <p:sldId id="479" r:id="rId45"/>
    <p:sldId id="502" r:id="rId46"/>
    <p:sldId id="516" r:id="rId47"/>
    <p:sldId id="480" r:id="rId48"/>
    <p:sldId id="481" r:id="rId49"/>
    <p:sldId id="482" r:id="rId50"/>
    <p:sldId id="483" r:id="rId51"/>
    <p:sldId id="484" r:id="rId52"/>
    <p:sldId id="517" r:id="rId53"/>
    <p:sldId id="518" r:id="rId54"/>
    <p:sldId id="485" r:id="rId55"/>
    <p:sldId id="486" r:id="rId56"/>
    <p:sldId id="487" r:id="rId57"/>
    <p:sldId id="488" r:id="rId58"/>
    <p:sldId id="489" r:id="rId59"/>
    <p:sldId id="490" r:id="rId60"/>
    <p:sldId id="491" r:id="rId61"/>
    <p:sldId id="492" r:id="rId62"/>
    <p:sldId id="493" r:id="rId63"/>
    <p:sldId id="494" r:id="rId64"/>
    <p:sldId id="495" r:id="rId65"/>
    <p:sldId id="496" r:id="rId66"/>
    <p:sldId id="497" r:id="rId67"/>
    <p:sldId id="498" r:id="rId68"/>
    <p:sldId id="450" r:id="rId69"/>
    <p:sldId id="449" r:id="rId70"/>
    <p:sldId id="499" r:id="rId71"/>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ouge" id="{273D9C67-416C-4859-A4B3-7B60CBE53D06}">
          <p14:sldIdLst>
            <p14:sldId id="500"/>
            <p14:sldId id="444"/>
            <p14:sldId id="448"/>
            <p14:sldId id="447"/>
            <p14:sldId id="504"/>
            <p14:sldId id="451"/>
            <p14:sldId id="452"/>
            <p14:sldId id="453"/>
            <p14:sldId id="454"/>
            <p14:sldId id="455"/>
            <p14:sldId id="456"/>
            <p14:sldId id="457"/>
            <p14:sldId id="458"/>
            <p14:sldId id="459"/>
            <p14:sldId id="460"/>
            <p14:sldId id="445"/>
            <p14:sldId id="462"/>
            <p14:sldId id="501"/>
            <p14:sldId id="503"/>
            <p14:sldId id="505"/>
            <p14:sldId id="509"/>
            <p14:sldId id="510"/>
            <p14:sldId id="511"/>
            <p14:sldId id="512"/>
            <p14:sldId id="513"/>
            <p14:sldId id="514"/>
            <p14:sldId id="515"/>
            <p14:sldId id="463"/>
            <p14:sldId id="464"/>
            <p14:sldId id="465"/>
            <p14:sldId id="466"/>
            <p14:sldId id="467"/>
            <p14:sldId id="468"/>
            <p14:sldId id="469"/>
            <p14:sldId id="470"/>
            <p14:sldId id="471"/>
            <p14:sldId id="472"/>
            <p14:sldId id="473"/>
            <p14:sldId id="474"/>
            <p14:sldId id="475"/>
            <p14:sldId id="476"/>
            <p14:sldId id="477"/>
            <p14:sldId id="478"/>
            <p14:sldId id="479"/>
            <p14:sldId id="502"/>
            <p14:sldId id="516"/>
            <p14:sldId id="480"/>
            <p14:sldId id="481"/>
            <p14:sldId id="482"/>
            <p14:sldId id="483"/>
            <p14:sldId id="484"/>
            <p14:sldId id="517"/>
            <p14:sldId id="518"/>
            <p14:sldId id="485"/>
            <p14:sldId id="486"/>
            <p14:sldId id="487"/>
            <p14:sldId id="488"/>
            <p14:sldId id="489"/>
            <p14:sldId id="490"/>
            <p14:sldId id="491"/>
            <p14:sldId id="492"/>
            <p14:sldId id="493"/>
            <p14:sldId id="494"/>
            <p14:sldId id="495"/>
            <p14:sldId id="496"/>
            <p14:sldId id="497"/>
            <p14:sldId id="498"/>
            <p14:sldId id="450"/>
            <p14:sldId id="449"/>
            <p14:sldId id="499"/>
          </p14:sldIdLst>
        </p14:section>
      </p14:sectionLst>
    </p:ext>
    <p:ext uri="{EFAFB233-063F-42B5-8137-9DF3F51BA10A}">
      <p15:sldGuideLst xmlns:p15="http://schemas.microsoft.com/office/powerpoint/2012/main">
        <p15:guide id="1" orient="horz">
          <p15:clr>
            <a:srgbClr val="A4A3A4"/>
          </p15:clr>
        </p15:guide>
        <p15:guide id="2" pos="568">
          <p15:clr>
            <a:srgbClr val="A4A3A4"/>
          </p15:clr>
        </p15:guide>
        <p15:guide id="3" pos="2880">
          <p15:clr>
            <a:srgbClr val="A4A3A4"/>
          </p15:clr>
        </p15:guide>
        <p15:guide id="4" pos="5106">
          <p15:clr>
            <a:srgbClr val="A4A3A4"/>
          </p15:clr>
        </p15:guide>
        <p15:guide id="5" orient="horz" pos="680">
          <p15:clr>
            <a:srgbClr val="A4A3A4"/>
          </p15:clr>
        </p15:guide>
        <p15:guide id="6" orient="horz" pos="156">
          <p15:clr>
            <a:srgbClr val="A4A3A4"/>
          </p15:clr>
        </p15:guide>
        <p15:guide id="7" pos="216">
          <p15:clr>
            <a:srgbClr val="A4A3A4"/>
          </p15:clr>
        </p15:guide>
        <p15:guide id="8" pos="1064">
          <p15:clr>
            <a:srgbClr val="A4A3A4"/>
          </p15:clr>
        </p15:guide>
        <p15:guide id="9" pos="56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D23F18"/>
    <a:srgbClr val="CE1431"/>
    <a:srgbClr val="C00000"/>
    <a:srgbClr val="E5432D"/>
    <a:srgbClr val="575756"/>
    <a:srgbClr val="000000"/>
    <a:srgbClr val="AC302D"/>
    <a:srgbClr val="CD1431"/>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343" autoAdjust="0"/>
  </p:normalViewPr>
  <p:slideViewPr>
    <p:cSldViewPr snapToGrid="0">
      <p:cViewPr varScale="1">
        <p:scale>
          <a:sx n="143" d="100"/>
          <a:sy n="143" d="100"/>
        </p:scale>
        <p:origin x="744" y="102"/>
      </p:cViewPr>
      <p:guideLst>
        <p:guide orient="horz"/>
        <p:guide pos="568"/>
        <p:guide pos="2880"/>
        <p:guide pos="5106"/>
        <p:guide orient="horz" pos="680"/>
        <p:guide orient="horz" pos="156"/>
        <p:guide pos="216"/>
        <p:guide pos="1064"/>
        <p:guide pos="565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B31BED7-DFE2-45EE-B3ED-FC5311237D05}" type="datetimeFigureOut">
              <a:rPr lang="fr-FR" smtClean="0"/>
              <a:t>27/07/2023</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F57416A-62A8-4744-9F2B-C3A32DABBB4E}" type="slidenum">
              <a:rPr lang="fr-FR" smtClean="0"/>
              <a:t>‹N°›</a:t>
            </a:fld>
            <a:endParaRPr lang="fr-FR"/>
          </a:p>
        </p:txBody>
      </p:sp>
    </p:spTree>
    <p:extLst>
      <p:ext uri="{BB962C8B-B14F-4D97-AF65-F5344CB8AC3E}">
        <p14:creationId xmlns:p14="http://schemas.microsoft.com/office/powerpoint/2010/main" val="921289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5D6C5D3-5680-4CC7-852C-8F677AB400D3}" type="datetimeFigureOut">
              <a:rPr lang="fr-FR" smtClean="0"/>
              <a:t>27/07/2023</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39192CA-36E7-41DA-953A-4707E483BED0}" type="slidenum">
              <a:rPr lang="fr-FR" smtClean="0"/>
              <a:t>‹N°›</a:t>
            </a:fld>
            <a:endParaRPr lang="fr-FR"/>
          </a:p>
        </p:txBody>
      </p:sp>
    </p:spTree>
    <p:extLst>
      <p:ext uri="{BB962C8B-B14F-4D97-AF65-F5344CB8AC3E}">
        <p14:creationId xmlns:p14="http://schemas.microsoft.com/office/powerpoint/2010/main" val="253696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39192CA-36E7-41DA-953A-4707E483BED0}" type="slidenum">
              <a:rPr lang="fr-FR" smtClean="0"/>
              <a:t>2</a:t>
            </a:fld>
            <a:endParaRPr lang="fr-FR"/>
          </a:p>
        </p:txBody>
      </p:sp>
    </p:spTree>
    <p:extLst>
      <p:ext uri="{BB962C8B-B14F-4D97-AF65-F5344CB8AC3E}">
        <p14:creationId xmlns:p14="http://schemas.microsoft.com/office/powerpoint/2010/main" val="368810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77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2869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65294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28691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9779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9952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04131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39166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991509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2543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6779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92786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12272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682595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75906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1867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56821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01003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20446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325147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5214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915004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14871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28180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64534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634665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82334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47950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47577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66766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24562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32424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06711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539578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987317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78534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818069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2819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019001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688485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90791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559646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7694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03539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994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9553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3879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2488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53656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e d'ouvertur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4"/>
          <p:cNvSpPr>
            <a:spLocks noChangeArrowheads="1"/>
          </p:cNvSpPr>
          <p:nvPr userDrawn="1"/>
        </p:nvSpPr>
        <p:spPr bwMode="auto">
          <a:xfrm>
            <a:off x="0" y="1571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5"/>
          <p:cNvSpPr>
            <a:spLocks noChangeArrowheads="1"/>
          </p:cNvSpPr>
          <p:nvPr userDrawn="1"/>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7"/>
          <p:cNvSpPr>
            <a:spLocks noChangeArrowheads="1"/>
          </p:cNvSpPr>
          <p:nvPr userDrawn="1"/>
        </p:nvSpPr>
        <p:spPr bwMode="auto">
          <a:xfrm>
            <a:off x="0" y="8662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grpSp>
        <p:nvGrpSpPr>
          <p:cNvPr id="23" name="Groupe 22"/>
          <p:cNvGrpSpPr/>
          <p:nvPr userDrawn="1"/>
        </p:nvGrpSpPr>
        <p:grpSpPr>
          <a:xfrm>
            <a:off x="191040" y="0"/>
            <a:ext cx="1403607" cy="990602"/>
            <a:chOff x="191040" y="0"/>
            <a:chExt cx="1403607" cy="990602"/>
          </a:xfrm>
        </p:grpSpPr>
        <p:pic>
          <p:nvPicPr>
            <p:cNvPr id="24" name="Imag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1040" y="0"/>
              <a:ext cx="1403607" cy="990602"/>
            </a:xfrm>
            <a:prstGeom prst="rect">
              <a:avLst/>
            </a:prstGeom>
          </p:spPr>
        </p:pic>
        <p:sp>
          <p:nvSpPr>
            <p:cNvPr id="25" name="Rectangle 24"/>
            <p:cNvSpPr/>
            <p:nvPr userDrawn="1"/>
          </p:nvSpPr>
          <p:spPr>
            <a:xfrm>
              <a:off x="286194" y="119063"/>
              <a:ext cx="1224000" cy="566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ctrTitle" hasCustomPrompt="1"/>
          </p:nvPr>
        </p:nvSpPr>
        <p:spPr>
          <a:xfrm>
            <a:off x="4703579" y="2392265"/>
            <a:ext cx="4250450" cy="800219"/>
          </a:xfrm>
          <a:prstGeom prst="rect">
            <a:avLst/>
          </a:prstGeom>
          <a:solidFill>
            <a:srgbClr val="336699"/>
          </a:solidFill>
        </p:spPr>
        <p:txBody>
          <a:bodyPr/>
          <a:lstStyle>
            <a:lvl1pPr>
              <a:defRPr sz="2600" b="1" baseline="0">
                <a:solidFill>
                  <a:schemeClr val="bg1"/>
                </a:solidFill>
              </a:defRPr>
            </a:lvl1pPr>
          </a:lstStyle>
          <a:p>
            <a:r>
              <a:rPr lang="fr-FR" dirty="0"/>
              <a:t>Titre présentation</a:t>
            </a:r>
            <a:br>
              <a:rPr lang="fr-FR" dirty="0"/>
            </a:br>
            <a:r>
              <a:rPr lang="fr-FR" dirty="0" err="1"/>
              <a:t>arial</a:t>
            </a:r>
            <a:r>
              <a:rPr lang="fr-FR" dirty="0"/>
              <a:t> corps 26</a:t>
            </a:r>
          </a:p>
        </p:txBody>
      </p:sp>
      <p:pic>
        <p:nvPicPr>
          <p:cNvPr id="2050" name="Picture 2" descr="Y:\DRH-CI\MES IMAGES\LOGOS\GROUPE LAPEYRE\6- LAPEYRE INDUSTRIES\LOGO LAPEYRE INDUSTRIES.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62843" y="299916"/>
            <a:ext cx="1260000" cy="1716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M4701402\Pictures\Image7.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690886" y="490658"/>
            <a:ext cx="52419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4701402\Pictures\Image8.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690885" y="3200352"/>
            <a:ext cx="52419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userDrawn="1"/>
        </p:nvPicPr>
        <p:blipFill rotWithShape="1">
          <a:blip r:embed="rId6" cstate="email">
            <a:extLst>
              <a:ext uri="{28A0092B-C50C-407E-A947-70E740481C1C}">
                <a14:useLocalDpi xmlns:a14="http://schemas.microsoft.com/office/drawing/2010/main"/>
              </a:ext>
            </a:extLst>
          </a:blip>
          <a:srcRect r="-2" b="-2"/>
          <a:stretch/>
        </p:blipFill>
        <p:spPr>
          <a:xfrm flipH="1" flipV="1">
            <a:off x="7318314" y="4748398"/>
            <a:ext cx="1825686" cy="233129"/>
          </a:xfrm>
          <a:prstGeom prst="rect">
            <a:avLst/>
          </a:prstGeom>
        </p:spPr>
      </p:pic>
      <p:pic>
        <p:nvPicPr>
          <p:cNvPr id="21" name="Image 2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008923" y="4467225"/>
            <a:ext cx="923888" cy="695322"/>
          </a:xfrm>
          <a:prstGeom prst="rect">
            <a:avLst/>
          </a:prstGeom>
        </p:spPr>
      </p:pic>
    </p:spTree>
    <p:extLst>
      <p:ext uri="{BB962C8B-B14F-4D97-AF65-F5344CB8AC3E}">
        <p14:creationId xmlns:p14="http://schemas.microsoft.com/office/powerpoint/2010/main" val="390285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Espace réservé du numéro de diapositive 8"/>
          <p:cNvSpPr>
            <a:spLocks noGrp="1"/>
          </p:cNvSpPr>
          <p:nvPr>
            <p:ph type="sldNum" sz="quarter" idx="12"/>
          </p:nvPr>
        </p:nvSpPr>
        <p:spPr>
          <a:xfrm>
            <a:off x="0" y="4869526"/>
            <a:ext cx="504000" cy="123111"/>
          </a:xfrm>
        </p:spPr>
        <p:txBody>
          <a:bodyPr/>
          <a:lstStyle/>
          <a:p>
            <a:fld id="{DD52E7CA-940C-4B6E-9E73-0245BA95FC91}" type="slidenum">
              <a:rPr lang="fr-FR" smtClean="0"/>
              <a:pPr/>
              <a:t>‹N°›</a:t>
            </a:fld>
            <a:r>
              <a:rPr lang="fr-FR"/>
              <a:t> /</a:t>
            </a:r>
            <a:endParaRPr lang="fr-FR" dirty="0"/>
          </a:p>
        </p:txBody>
      </p:sp>
      <p:sp>
        <p:nvSpPr>
          <p:cNvPr id="5" name="Titre 1"/>
          <p:cNvSpPr>
            <a:spLocks noGrp="1"/>
          </p:cNvSpPr>
          <p:nvPr>
            <p:ph type="title" hasCustomPrompt="1"/>
          </p:nvPr>
        </p:nvSpPr>
        <p:spPr>
          <a:xfrm>
            <a:off x="791999" y="234000"/>
            <a:ext cx="8172000" cy="261610"/>
          </a:xfrm>
        </p:spPr>
        <p:txBody>
          <a:bodyPr/>
          <a:lstStyle/>
          <a:p>
            <a:r>
              <a:rPr lang="fr-FR" dirty="0"/>
              <a:t>Titre 1 (niveau 0) </a:t>
            </a:r>
            <a:r>
              <a:rPr lang="fr-FR" dirty="0" err="1"/>
              <a:t>arial</a:t>
            </a:r>
            <a:r>
              <a:rPr lang="fr-FR" dirty="0"/>
              <a:t> corps 17</a:t>
            </a:r>
          </a:p>
        </p:txBody>
      </p:sp>
      <p:sp>
        <p:nvSpPr>
          <p:cNvPr id="7" name="Espace réservé du pied de page 4"/>
          <p:cNvSpPr>
            <a:spLocks noGrp="1"/>
          </p:cNvSpPr>
          <p:nvPr>
            <p:ph type="ftr" sz="quarter" idx="3"/>
          </p:nvPr>
        </p:nvSpPr>
        <p:spPr>
          <a:xfrm>
            <a:off x="469955" y="4869526"/>
            <a:ext cx="2895600" cy="123111"/>
          </a:xfrm>
          <a:prstGeom prst="rect">
            <a:avLst/>
          </a:prstGeom>
        </p:spPr>
        <p:txBody>
          <a:bodyPr vert="horz" lIns="36000" tIns="0" rIns="36000" bIns="0" rtlCol="0" anchor="ctr">
            <a:spAutoFit/>
          </a:bodyPr>
          <a:lstStyle>
            <a:lvl1pPr algn="l">
              <a:defRPr sz="800">
                <a:solidFill>
                  <a:schemeClr val="tx2"/>
                </a:solidFill>
                <a:latin typeface="Arial" panose="020B0604020202020204" pitchFamily="34" charset="0"/>
                <a:cs typeface="Arial" panose="020B0604020202020204" pitchFamily="34" charset="0"/>
              </a:defRPr>
            </a:lvl1pPr>
          </a:lstStyle>
          <a:p>
            <a:r>
              <a:rPr lang="fr-FR" dirty="0">
                <a:solidFill>
                  <a:srgbClr val="17428C"/>
                </a:solidFill>
              </a:rPr>
              <a:t>Titre présentation</a:t>
            </a:r>
          </a:p>
        </p:txBody>
      </p:sp>
    </p:spTree>
    <p:extLst>
      <p:ext uri="{BB962C8B-B14F-4D97-AF65-F5344CB8AC3E}">
        <p14:creationId xmlns:p14="http://schemas.microsoft.com/office/powerpoint/2010/main" val="340214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8"/>
          <p:cNvSpPr>
            <a:spLocks noGrp="1"/>
          </p:cNvSpPr>
          <p:nvPr>
            <p:ph type="sldNum" sz="quarter" idx="12"/>
          </p:nvPr>
        </p:nvSpPr>
        <p:spPr>
          <a:xfrm>
            <a:off x="0" y="4869526"/>
            <a:ext cx="504000" cy="123111"/>
          </a:xfrm>
        </p:spPr>
        <p:txBody>
          <a:bodyPr/>
          <a:lstStyle/>
          <a:p>
            <a:fld id="{DD52E7CA-940C-4B6E-9E73-0245BA95FC91}" type="slidenum">
              <a:rPr lang="fr-FR" smtClean="0"/>
              <a:pPr/>
              <a:t>‹N°›</a:t>
            </a:fld>
            <a:r>
              <a:rPr lang="fr-FR"/>
              <a:t> /</a:t>
            </a:r>
            <a:endParaRPr lang="fr-FR" dirty="0"/>
          </a:p>
        </p:txBody>
      </p:sp>
      <p:sp>
        <p:nvSpPr>
          <p:cNvPr id="4" name="Espace réservé du pied de page 4"/>
          <p:cNvSpPr>
            <a:spLocks noGrp="1"/>
          </p:cNvSpPr>
          <p:nvPr>
            <p:ph type="ftr" sz="quarter" idx="3"/>
          </p:nvPr>
        </p:nvSpPr>
        <p:spPr>
          <a:xfrm>
            <a:off x="469955" y="4869526"/>
            <a:ext cx="2895600" cy="123111"/>
          </a:xfrm>
          <a:prstGeom prst="rect">
            <a:avLst/>
          </a:prstGeom>
        </p:spPr>
        <p:txBody>
          <a:bodyPr vert="horz" lIns="36000" tIns="0" rIns="36000" bIns="0" rtlCol="0" anchor="ctr">
            <a:spAutoFit/>
          </a:bodyPr>
          <a:lstStyle>
            <a:lvl1pPr algn="l">
              <a:defRPr sz="800">
                <a:solidFill>
                  <a:schemeClr val="tx2"/>
                </a:solidFill>
                <a:latin typeface="Arial" panose="020B0604020202020204" pitchFamily="34" charset="0"/>
                <a:cs typeface="Arial" panose="020B0604020202020204" pitchFamily="34" charset="0"/>
              </a:defRPr>
            </a:lvl1pPr>
          </a:lstStyle>
          <a:p>
            <a:r>
              <a:rPr lang="fr-FR" dirty="0">
                <a:solidFill>
                  <a:srgbClr val="17428C"/>
                </a:solidFill>
              </a:rPr>
              <a:t>Titre présentation</a:t>
            </a:r>
          </a:p>
        </p:txBody>
      </p:sp>
    </p:spTree>
    <p:extLst>
      <p:ext uri="{BB962C8B-B14F-4D97-AF65-F5344CB8AC3E}">
        <p14:creationId xmlns:p14="http://schemas.microsoft.com/office/powerpoint/2010/main" val="287920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fermeture">
    <p:spTree>
      <p:nvGrpSpPr>
        <p:cNvPr id="1" name=""/>
        <p:cNvGrpSpPr/>
        <p:nvPr/>
      </p:nvGrpSpPr>
      <p:grpSpPr>
        <a:xfrm>
          <a:off x="0" y="0"/>
          <a:ext cx="0" cy="0"/>
          <a:chOff x="0" y="0"/>
          <a:chExt cx="0" cy="0"/>
        </a:xfrm>
      </p:grpSpPr>
      <p:sp>
        <p:nvSpPr>
          <p:cNvPr id="2" name="Rectangle 1"/>
          <p:cNvSpPr/>
          <p:nvPr userDrawn="1"/>
        </p:nvSpPr>
        <p:spPr>
          <a:xfrm>
            <a:off x="497813" y="2035654"/>
            <a:ext cx="8148384" cy="923330"/>
          </a:xfrm>
          <a:prstGeom prst="rect">
            <a:avLst/>
          </a:prstGeom>
          <a:noFill/>
        </p:spPr>
        <p:txBody>
          <a:bodyPr wrap="none" lIns="91440" tIns="45720" rIns="91440" bIns="45720">
            <a:spAutoFit/>
          </a:bodyPr>
          <a:lstStyle/>
          <a:p>
            <a:pPr algn="ctr"/>
            <a:r>
              <a:rPr lang="fr-FR"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Merci de votre attention</a:t>
            </a:r>
          </a:p>
        </p:txBody>
      </p:sp>
      <p:pic>
        <p:nvPicPr>
          <p:cNvPr id="7" name="Picture 3" descr="C:\Users\M4701402\Pictures\Image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50244" y="2873259"/>
            <a:ext cx="52419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4701402\Pictures\Image7.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50243" y="257175"/>
            <a:ext cx="5241925"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4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ouverture">
    <p:spTree>
      <p:nvGrpSpPr>
        <p:cNvPr id="1" name=""/>
        <p:cNvGrpSpPr/>
        <p:nvPr/>
      </p:nvGrpSpPr>
      <p:grpSpPr>
        <a:xfrm>
          <a:off x="0" y="0"/>
          <a:ext cx="0" cy="0"/>
          <a:chOff x="0" y="0"/>
          <a:chExt cx="0" cy="0"/>
        </a:xfrm>
      </p:grpSpPr>
      <p:pic>
        <p:nvPicPr>
          <p:cNvPr id="1026" name="Picture 2" descr="C:\Users\M4701402\Pictures\Image5.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hasCustomPrompt="1"/>
          </p:nvPr>
        </p:nvSpPr>
        <p:spPr>
          <a:xfrm>
            <a:off x="4994029" y="2292252"/>
            <a:ext cx="3960000" cy="800219"/>
          </a:xfrm>
          <a:prstGeom prst="rect">
            <a:avLst/>
          </a:prstGeom>
          <a:solidFill>
            <a:srgbClr val="336699"/>
          </a:solidFill>
        </p:spPr>
        <p:txBody>
          <a:bodyPr/>
          <a:lstStyle>
            <a:lvl1pPr>
              <a:defRPr sz="2600" b="1" baseline="0">
                <a:solidFill>
                  <a:schemeClr val="bg1"/>
                </a:solidFill>
              </a:defRPr>
            </a:lvl1pPr>
          </a:lstStyle>
          <a:p>
            <a:r>
              <a:rPr lang="fr-FR" dirty="0"/>
              <a:t>Titre présentation</a:t>
            </a:r>
            <a:br>
              <a:rPr lang="fr-FR" dirty="0"/>
            </a:br>
            <a:r>
              <a:rPr lang="fr-FR" dirty="0" err="1"/>
              <a:t>arial</a:t>
            </a:r>
            <a:r>
              <a:rPr lang="fr-FR" dirty="0"/>
              <a:t> corps 26</a:t>
            </a:r>
          </a:p>
        </p:txBody>
      </p:sp>
      <p:grpSp>
        <p:nvGrpSpPr>
          <p:cNvPr id="6" name="Groupe 5"/>
          <p:cNvGrpSpPr/>
          <p:nvPr userDrawn="1"/>
        </p:nvGrpSpPr>
        <p:grpSpPr>
          <a:xfrm>
            <a:off x="191040" y="0"/>
            <a:ext cx="1403607" cy="990602"/>
            <a:chOff x="191040" y="0"/>
            <a:chExt cx="1403607" cy="990602"/>
          </a:xfrm>
        </p:grpSpPr>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1040" y="0"/>
              <a:ext cx="1403607" cy="990602"/>
            </a:xfrm>
            <a:prstGeom prst="rect">
              <a:avLst/>
            </a:prstGeom>
          </p:spPr>
        </p:pic>
        <p:sp>
          <p:nvSpPr>
            <p:cNvPr id="5" name="Rectangle 4"/>
            <p:cNvSpPr/>
            <p:nvPr userDrawn="1"/>
          </p:nvSpPr>
          <p:spPr>
            <a:xfrm>
              <a:off x="286194" y="119063"/>
              <a:ext cx="1224000" cy="566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4" name="Picture 2" descr="Y:\DRH-CI\MES IMAGES\LOGOS\GROUPE LAPEYRE\6- LAPEYRE INDUSTRIES\LOGO LAPEYRE INDUSTRIES.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62843" y="299916"/>
            <a:ext cx="1260000" cy="17169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userDrawn="1"/>
        </p:nvPicPr>
        <p:blipFill rotWithShape="1">
          <a:blip r:embed="rId5" cstate="email">
            <a:extLst>
              <a:ext uri="{28A0092B-C50C-407E-A947-70E740481C1C}">
                <a14:useLocalDpi xmlns:a14="http://schemas.microsoft.com/office/drawing/2010/main"/>
              </a:ext>
            </a:extLst>
          </a:blip>
          <a:srcRect r="-2" b="-2"/>
          <a:stretch/>
        </p:blipFill>
        <p:spPr>
          <a:xfrm flipH="1" flipV="1">
            <a:off x="7318314" y="4748398"/>
            <a:ext cx="1825686" cy="233129"/>
          </a:xfrm>
          <a:prstGeom prst="rect">
            <a:avLst/>
          </a:prstGeom>
        </p:spPr>
      </p:pic>
      <p:pic>
        <p:nvPicPr>
          <p:cNvPr id="17" name="Image 1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008923" y="4467225"/>
            <a:ext cx="923888" cy="695322"/>
          </a:xfrm>
          <a:prstGeom prst="rect">
            <a:avLst/>
          </a:prstGeom>
        </p:spPr>
      </p:pic>
    </p:spTree>
    <p:extLst>
      <p:ext uri="{BB962C8B-B14F-4D97-AF65-F5344CB8AC3E}">
        <p14:creationId xmlns:p14="http://schemas.microsoft.com/office/powerpoint/2010/main" val="336235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994029" y="2292252"/>
            <a:ext cx="3960000" cy="800219"/>
          </a:xfrm>
          <a:prstGeom prst="rect">
            <a:avLst/>
          </a:prstGeom>
        </p:spPr>
        <p:txBody>
          <a:bodyPr/>
          <a:lstStyle>
            <a:lvl1pPr>
              <a:defRPr sz="2600" b="1" baseline="0">
                <a:solidFill>
                  <a:srgbClr val="336699"/>
                </a:solidFill>
              </a:defRPr>
            </a:lvl1pPr>
          </a:lstStyle>
          <a:p>
            <a:r>
              <a:rPr lang="fr-FR" dirty="0"/>
              <a:t>Titre présentation</a:t>
            </a:r>
            <a:br>
              <a:rPr lang="fr-FR" dirty="0"/>
            </a:br>
            <a:r>
              <a:rPr lang="fr-FR" dirty="0" err="1"/>
              <a:t>arial</a:t>
            </a:r>
            <a:r>
              <a:rPr lang="fr-FR" dirty="0"/>
              <a:t> corps 26</a:t>
            </a:r>
          </a:p>
        </p:txBody>
      </p:sp>
      <p:grpSp>
        <p:nvGrpSpPr>
          <p:cNvPr id="10" name="Groupe 9"/>
          <p:cNvGrpSpPr/>
          <p:nvPr userDrawn="1"/>
        </p:nvGrpSpPr>
        <p:grpSpPr>
          <a:xfrm>
            <a:off x="191040" y="0"/>
            <a:ext cx="1403607" cy="990602"/>
            <a:chOff x="191040" y="0"/>
            <a:chExt cx="1403607" cy="990602"/>
          </a:xfrm>
        </p:grpSpPr>
        <p:pic>
          <p:nvPicPr>
            <p:cNvPr id="11" name="Imag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1040" y="0"/>
              <a:ext cx="1403607" cy="990602"/>
            </a:xfrm>
            <a:prstGeom prst="rect">
              <a:avLst/>
            </a:prstGeom>
          </p:spPr>
        </p:pic>
        <p:sp>
          <p:nvSpPr>
            <p:cNvPr id="12" name="Rectangle 11"/>
            <p:cNvSpPr/>
            <p:nvPr userDrawn="1"/>
          </p:nvSpPr>
          <p:spPr>
            <a:xfrm>
              <a:off x="286194" y="119063"/>
              <a:ext cx="1224000" cy="566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6" name="Picture 2" descr="Y:\DRH-CI\MES IMAGES\LOGOS\GROUPE LAPEYRE\6- LAPEYRE INDUSTRIES\LOGO LAPEYRE INDUSTRIES.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62843" y="299916"/>
            <a:ext cx="1260000" cy="1716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41792" y="1212355"/>
            <a:ext cx="4572000" cy="165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341792" y="2955621"/>
            <a:ext cx="4572000" cy="153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19"/>
          <p:cNvPicPr>
            <a:picLocks noChangeAspect="1"/>
          </p:cNvPicPr>
          <p:nvPr userDrawn="1"/>
        </p:nvPicPr>
        <p:blipFill rotWithShape="1">
          <a:blip r:embed="rId6" cstate="email">
            <a:extLst>
              <a:ext uri="{28A0092B-C50C-407E-A947-70E740481C1C}">
                <a14:useLocalDpi xmlns:a14="http://schemas.microsoft.com/office/drawing/2010/main"/>
              </a:ext>
            </a:extLst>
          </a:blip>
          <a:srcRect r="-2" b="-2"/>
          <a:stretch/>
        </p:blipFill>
        <p:spPr>
          <a:xfrm flipH="1" flipV="1">
            <a:off x="7318314" y="4748398"/>
            <a:ext cx="1825686" cy="233129"/>
          </a:xfrm>
          <a:prstGeom prst="rect">
            <a:avLst/>
          </a:prstGeom>
        </p:spPr>
      </p:pic>
      <p:pic>
        <p:nvPicPr>
          <p:cNvPr id="21" name="Image 2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008923" y="4467225"/>
            <a:ext cx="923888" cy="695322"/>
          </a:xfrm>
          <a:prstGeom prst="rect">
            <a:avLst/>
          </a:prstGeom>
        </p:spPr>
      </p:pic>
    </p:spTree>
    <p:extLst>
      <p:ext uri="{BB962C8B-B14F-4D97-AF65-F5344CB8AC3E}">
        <p14:creationId xmlns:p14="http://schemas.microsoft.com/office/powerpoint/2010/main" val="269046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re de section">
    <p:spTree>
      <p:nvGrpSpPr>
        <p:cNvPr id="1" name=""/>
        <p:cNvGrpSpPr/>
        <p:nvPr/>
      </p:nvGrpSpPr>
      <p:grpSpPr>
        <a:xfrm>
          <a:off x="0" y="0"/>
          <a:ext cx="0" cy="0"/>
          <a:chOff x="0" y="0"/>
          <a:chExt cx="0" cy="0"/>
        </a:xfrm>
      </p:grpSpPr>
      <p:pic>
        <p:nvPicPr>
          <p:cNvPr id="15" name="Picture 2" descr="Y:\DRH-CI\INTERNET\LINKEDIN\Photos LinkedIn\LAPEYRE INDUSTRIES\Pastural HD-100.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1"/>
            <a:ext cx="4571999" cy="51444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4571999" y="0"/>
            <a:ext cx="4572000" cy="51444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75000"/>
                </a:schemeClr>
              </a:solidFill>
            </a:endParaRPr>
          </a:p>
        </p:txBody>
      </p:sp>
      <p:sp>
        <p:nvSpPr>
          <p:cNvPr id="8" name="Rectangle 7"/>
          <p:cNvSpPr/>
          <p:nvPr userDrawn="1"/>
        </p:nvSpPr>
        <p:spPr>
          <a:xfrm>
            <a:off x="0" y="4730400"/>
            <a:ext cx="9144000" cy="41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10"/>
          <p:cNvSpPr>
            <a:spLocks noGrp="1"/>
          </p:cNvSpPr>
          <p:nvPr>
            <p:ph type="sldNum" sz="quarter" idx="12"/>
          </p:nvPr>
        </p:nvSpPr>
        <p:spPr/>
        <p:txBody>
          <a:bodyPr/>
          <a:lstStyle/>
          <a:p>
            <a:fld id="{DD52E7CA-940C-4B6E-9E73-0245BA95FC91}" type="slidenum">
              <a:rPr lang="fr-FR" smtClean="0"/>
              <a:pPr/>
              <a:t>‹N°›</a:t>
            </a:fld>
            <a:r>
              <a:rPr lang="fr-FR"/>
              <a:t> /</a:t>
            </a:r>
            <a:endParaRPr lang="fr-FR" dirty="0"/>
          </a:p>
        </p:txBody>
      </p:sp>
      <p:sp>
        <p:nvSpPr>
          <p:cNvPr id="18" name="Espace réservé du texte 2"/>
          <p:cNvSpPr>
            <a:spLocks noGrp="1"/>
          </p:cNvSpPr>
          <p:nvPr>
            <p:ph type="body" idx="1" hasCustomPrompt="1"/>
          </p:nvPr>
        </p:nvSpPr>
        <p:spPr>
          <a:xfrm>
            <a:off x="5426410" y="2093146"/>
            <a:ext cx="3492000" cy="1125140"/>
          </a:xfrm>
        </p:spPr>
        <p:txBody>
          <a:bodyPr anchor="t" anchorCtr="0">
            <a:normAutofit/>
          </a:bodyPr>
          <a:lstStyle>
            <a:lvl1pPr marL="228600" indent="-228600">
              <a:spcBef>
                <a:spcPts val="600"/>
              </a:spcBef>
              <a:buFont typeface="+mj-lt"/>
              <a:buAutoNum type="arabicParenR"/>
              <a:defRPr sz="1200" b="0" i="0" cap="none" baseline="0">
                <a:ln>
                  <a:noFill/>
                </a:ln>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2 Arial corps 12</a:t>
            </a:r>
          </a:p>
        </p:txBody>
      </p:sp>
      <p:sp>
        <p:nvSpPr>
          <p:cNvPr id="19" name="Titre 1"/>
          <p:cNvSpPr>
            <a:spLocks noGrp="1"/>
          </p:cNvSpPr>
          <p:nvPr>
            <p:ph type="title" hasCustomPrompt="1"/>
          </p:nvPr>
        </p:nvSpPr>
        <p:spPr>
          <a:xfrm>
            <a:off x="5426410" y="1563781"/>
            <a:ext cx="3492000" cy="276999"/>
          </a:xfrm>
        </p:spPr>
        <p:txBody>
          <a:bodyPr anchor="b" anchorCtr="0"/>
          <a:lstStyle>
            <a:lvl1pPr algn="l">
              <a:defRPr sz="1800" b="1" cap="all">
                <a:solidFill>
                  <a:schemeClr val="bg1"/>
                </a:solidFill>
              </a:defRPr>
            </a:lvl1pPr>
          </a:lstStyle>
          <a:p>
            <a:r>
              <a:rPr lang="fr-FR" dirty="0"/>
              <a:t>Titre </a:t>
            </a:r>
            <a:r>
              <a:rPr lang="fr-FR" dirty="0" err="1"/>
              <a:t>arial</a:t>
            </a:r>
            <a:r>
              <a:rPr lang="fr-FR" dirty="0"/>
              <a:t> corps 18</a:t>
            </a:r>
          </a:p>
        </p:txBody>
      </p:sp>
      <p:sp>
        <p:nvSpPr>
          <p:cNvPr id="21" name="Espace réservé du pied de page 4"/>
          <p:cNvSpPr>
            <a:spLocks noGrp="1"/>
          </p:cNvSpPr>
          <p:nvPr>
            <p:ph type="ftr" sz="quarter" idx="3"/>
          </p:nvPr>
        </p:nvSpPr>
        <p:spPr>
          <a:xfrm>
            <a:off x="469955" y="4869526"/>
            <a:ext cx="2895600" cy="123111"/>
          </a:xfrm>
          <a:prstGeom prst="rect">
            <a:avLst/>
          </a:prstGeom>
        </p:spPr>
        <p:txBody>
          <a:bodyPr vert="horz" lIns="36000" tIns="0" rIns="36000" bIns="0" rtlCol="0" anchor="ctr">
            <a:spAutoFit/>
          </a:bodyPr>
          <a:lstStyle>
            <a:lvl1pPr algn="l">
              <a:defRPr sz="800">
                <a:solidFill>
                  <a:schemeClr val="tx2"/>
                </a:solidFill>
                <a:latin typeface="Arial" panose="020B0604020202020204" pitchFamily="34" charset="0"/>
                <a:cs typeface="Arial" panose="020B0604020202020204" pitchFamily="34" charset="0"/>
              </a:defRPr>
            </a:lvl1pPr>
          </a:lstStyle>
          <a:p>
            <a:r>
              <a:rPr lang="fr-FR" dirty="0">
                <a:solidFill>
                  <a:srgbClr val="17428C"/>
                </a:solidFill>
              </a:rPr>
              <a:t>Titre présentation</a:t>
            </a:r>
          </a:p>
        </p:txBody>
      </p:sp>
      <p:grpSp>
        <p:nvGrpSpPr>
          <p:cNvPr id="16" name="Groupe 15"/>
          <p:cNvGrpSpPr/>
          <p:nvPr userDrawn="1"/>
        </p:nvGrpSpPr>
        <p:grpSpPr>
          <a:xfrm>
            <a:off x="191040" y="0"/>
            <a:ext cx="1403607" cy="990602"/>
            <a:chOff x="191040" y="0"/>
            <a:chExt cx="1403607" cy="990602"/>
          </a:xfrm>
        </p:grpSpPr>
        <p:pic>
          <p:nvPicPr>
            <p:cNvPr id="20" name="Imag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1040" y="0"/>
              <a:ext cx="1403607" cy="990602"/>
            </a:xfrm>
            <a:prstGeom prst="rect">
              <a:avLst/>
            </a:prstGeom>
          </p:spPr>
        </p:pic>
        <p:sp>
          <p:nvSpPr>
            <p:cNvPr id="22" name="Rectangle 21"/>
            <p:cNvSpPr/>
            <p:nvPr userDrawn="1"/>
          </p:nvSpPr>
          <p:spPr>
            <a:xfrm>
              <a:off x="286194" y="119063"/>
              <a:ext cx="1224000" cy="566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3" name="Picture 2" descr="Y:\DRH-CI\MES IMAGES\LOGOS\GROUPE LAPEYRE\6- LAPEYRE INDUSTRIES\LOGO LAPEYRE INDUSTRIES.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62843" y="299916"/>
            <a:ext cx="1260000" cy="17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88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4"/>
          </p:nvPr>
        </p:nvSpPr>
        <p:spPr/>
        <p:txBody>
          <a:bodyPr/>
          <a:lstStyle/>
          <a:p>
            <a:fld id="{DD52E7CA-940C-4B6E-9E73-0245BA95FC91}" type="slidenum">
              <a:rPr lang="fr-FR" smtClean="0"/>
              <a:pPr/>
              <a:t>‹N°›</a:t>
            </a:fld>
            <a:r>
              <a:rPr lang="fr-FR"/>
              <a:t> /</a:t>
            </a:r>
            <a:endParaRPr lang="fr-FR" dirty="0"/>
          </a:p>
        </p:txBody>
      </p:sp>
      <p:sp>
        <p:nvSpPr>
          <p:cNvPr id="7" name="Espace réservé du texte 2"/>
          <p:cNvSpPr>
            <a:spLocks noGrp="1"/>
          </p:cNvSpPr>
          <p:nvPr>
            <p:ph idx="1"/>
          </p:nvPr>
        </p:nvSpPr>
        <p:spPr>
          <a:xfrm>
            <a:off x="653009" y="1125697"/>
            <a:ext cx="8172000" cy="336991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 level 1 Arial 14-point</a:t>
            </a:r>
          </a:p>
          <a:p>
            <a:pPr marL="270000" marR="0" lvl="1" indent="-180000" algn="l" defTabSz="914400" rtl="0" eaLnBrk="1" fontAlgn="auto" latinLnBrk="0" hangingPunct="1">
              <a:lnSpc>
                <a:spcPct val="90000"/>
              </a:lnSpc>
              <a:spcBef>
                <a:spcPts val="0"/>
              </a:spcBef>
              <a:spcAft>
                <a:spcPts val="0"/>
              </a:spcAft>
              <a:buClrTx/>
              <a:buSzPct val="80000"/>
              <a:buFont typeface="Wingdings" panose="05000000000000000000" pitchFamily="2" charset="2"/>
              <a:buChar char="v"/>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 level 2 with indent Arial 11-point</a:t>
            </a:r>
          </a:p>
          <a:p>
            <a:pPr marL="504000" marR="0" lvl="2" indent="-14400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 level 3 with bullet Arial 11-point</a:t>
            </a:r>
          </a:p>
          <a:p>
            <a:pPr marL="792000" marR="0" lvl="3"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 level 4 with bullet Arial 11-point</a:t>
            </a:r>
          </a:p>
          <a:p>
            <a:pPr marL="1080000" marR="0" lvl="4"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 level 5 with bullet Arial 11-point</a:t>
            </a:r>
          </a:p>
          <a:p>
            <a:pPr marL="1080000" marR="0" lvl="5"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Running text level 6 Arial 11-point</a:t>
            </a:r>
          </a:p>
          <a:p>
            <a:pPr marL="1368000" marR="0" lvl="6"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Running text level 7 Arial 11-point</a:t>
            </a:r>
          </a:p>
          <a:p>
            <a:pPr marL="1368000" marR="0" lvl="6"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Running text level 8 Arial 11-point</a:t>
            </a:r>
          </a:p>
          <a:p>
            <a:pPr marL="1368000" marR="0" lvl="6"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Running text level 9 Arial 11-point</a:t>
            </a:r>
          </a:p>
          <a:p>
            <a:pPr lvl="0"/>
            <a:endPar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endParaRPr>
          </a:p>
        </p:txBody>
      </p:sp>
      <p:sp>
        <p:nvSpPr>
          <p:cNvPr id="11" name="Titre 1"/>
          <p:cNvSpPr>
            <a:spLocks noGrp="1"/>
          </p:cNvSpPr>
          <p:nvPr>
            <p:ph type="title" hasCustomPrompt="1"/>
          </p:nvPr>
        </p:nvSpPr>
        <p:spPr>
          <a:xfrm>
            <a:off x="791999" y="234000"/>
            <a:ext cx="8172000" cy="261610"/>
          </a:xfrm>
        </p:spPr>
        <p:txBody>
          <a:bodyPr/>
          <a:lstStyle>
            <a:lvl1pPr>
              <a:defRPr/>
            </a:lvl1pPr>
          </a:lstStyle>
          <a:p>
            <a:r>
              <a:rPr lang="fr-FR" dirty="0"/>
              <a:t>Titre 1 (niveau 0) </a:t>
            </a:r>
            <a:r>
              <a:rPr lang="fr-FR" dirty="0" err="1"/>
              <a:t>arial</a:t>
            </a:r>
            <a:r>
              <a:rPr lang="fr-FR" dirty="0"/>
              <a:t> corps 17</a:t>
            </a:r>
          </a:p>
        </p:txBody>
      </p:sp>
      <p:sp>
        <p:nvSpPr>
          <p:cNvPr id="12" name="Espace réservé du texte 7"/>
          <p:cNvSpPr>
            <a:spLocks noGrp="1"/>
          </p:cNvSpPr>
          <p:nvPr>
            <p:ph type="body" sz="quarter" idx="13" hasCustomPrompt="1"/>
          </p:nvPr>
        </p:nvSpPr>
        <p:spPr>
          <a:xfrm>
            <a:off x="791998" y="457200"/>
            <a:ext cx="8172000" cy="322262"/>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lvl1pPr>
            <a:lvl2pPr marL="360000" marR="0" indent="-360000" algn="l" defTabSz="914400" rtl="0" eaLnBrk="1" fontAlgn="auto" latinLnBrk="0" hangingPunct="1">
              <a:lnSpc>
                <a:spcPct val="90000"/>
              </a:lnSpc>
              <a:spcBef>
                <a:spcPts val="0"/>
              </a:spcBef>
              <a:spcAft>
                <a:spcPts val="0"/>
              </a:spcAft>
              <a:buClrTx/>
              <a:buSzPct val="100000"/>
              <a:buFontTx/>
              <a:buBlip>
                <a:blip r:embed="rId2"/>
              </a:buBlip>
              <a:tabLst/>
              <a:defRPr/>
            </a:lvl2pPr>
            <a:lvl3pPr marL="504000" marR="0" indent="-14400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792000" marR="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Texte niveau 1 Arial corps 14</a:t>
            </a:r>
            <a:endParaRPr kumimoji="0" lang="fr-FR"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endParaRPr>
          </a:p>
        </p:txBody>
      </p:sp>
      <p:sp>
        <p:nvSpPr>
          <p:cNvPr id="13" name="Espace réservé du pied de page 4"/>
          <p:cNvSpPr>
            <a:spLocks noGrp="1"/>
          </p:cNvSpPr>
          <p:nvPr>
            <p:ph type="ftr" sz="quarter" idx="3"/>
          </p:nvPr>
        </p:nvSpPr>
        <p:spPr>
          <a:xfrm>
            <a:off x="469955" y="4869526"/>
            <a:ext cx="2895600" cy="123111"/>
          </a:xfrm>
          <a:prstGeom prst="rect">
            <a:avLst/>
          </a:prstGeom>
        </p:spPr>
        <p:txBody>
          <a:bodyPr vert="horz" lIns="36000" tIns="0" rIns="36000" bIns="0" rtlCol="0" anchor="ctr">
            <a:spAutoFit/>
          </a:bodyPr>
          <a:lstStyle>
            <a:lvl1pPr algn="l">
              <a:defRPr sz="800">
                <a:solidFill>
                  <a:schemeClr val="tx2"/>
                </a:solidFill>
                <a:latin typeface="Arial" panose="020B0604020202020204" pitchFamily="34" charset="0"/>
                <a:cs typeface="Arial" panose="020B0604020202020204" pitchFamily="34" charset="0"/>
              </a:defRPr>
            </a:lvl1pPr>
          </a:lstStyle>
          <a:p>
            <a:r>
              <a:rPr lang="fr-FR" dirty="0">
                <a:solidFill>
                  <a:srgbClr val="17428C"/>
                </a:solidFill>
              </a:rPr>
              <a:t>Titre présentation</a:t>
            </a:r>
          </a:p>
        </p:txBody>
      </p:sp>
    </p:spTree>
    <p:extLst>
      <p:ext uri="{BB962C8B-B14F-4D97-AF65-F5344CB8AC3E}">
        <p14:creationId xmlns:p14="http://schemas.microsoft.com/office/powerpoint/2010/main" val="133839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visuel et contenu">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4"/>
          </p:nvPr>
        </p:nvSpPr>
        <p:spPr/>
        <p:txBody>
          <a:bodyPr/>
          <a:lstStyle/>
          <a:p>
            <a:fld id="{DD52E7CA-940C-4B6E-9E73-0245BA95FC91}" type="slidenum">
              <a:rPr lang="fr-FR" smtClean="0"/>
              <a:pPr/>
              <a:t>‹N°›</a:t>
            </a:fld>
            <a:r>
              <a:rPr lang="fr-FR"/>
              <a:t> /</a:t>
            </a:r>
            <a:endParaRPr lang="fr-FR" dirty="0"/>
          </a:p>
        </p:txBody>
      </p:sp>
      <p:sp>
        <p:nvSpPr>
          <p:cNvPr id="11" name="Espace réservé du contenu 2"/>
          <p:cNvSpPr>
            <a:spLocks noGrp="1"/>
          </p:cNvSpPr>
          <p:nvPr>
            <p:ph idx="1" hasCustomPrompt="1"/>
          </p:nvPr>
        </p:nvSpPr>
        <p:spPr>
          <a:xfrm>
            <a:off x="791998" y="3337201"/>
            <a:ext cx="8172000" cy="1336400"/>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b="0" cap="none" baseline="0"/>
            </a:lvl1pPr>
            <a:lvl2pPr marL="270000" marR="0" indent="-180000" algn="l" defTabSz="914400" rtl="0" eaLnBrk="1" fontAlgn="auto" latinLnBrk="0" hangingPunct="1">
              <a:lnSpc>
                <a:spcPct val="90000"/>
              </a:lnSpc>
              <a:spcBef>
                <a:spcPts val="0"/>
              </a:spcBef>
              <a:spcAft>
                <a:spcPts val="0"/>
              </a:spcAft>
              <a:buClrTx/>
              <a:buSzPct val="80000"/>
              <a:buFont typeface="Wingdings" panose="05000000000000000000" pitchFamily="2" charset="2"/>
              <a:buChar char="v"/>
              <a:tabLst/>
              <a:defRPr/>
            </a:lvl2pPr>
            <a:lvl3pPr marL="504000" marR="0" indent="-14400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792000" marR="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lvl4pPr>
            <a:lvl5pPr marL="1080000" marR="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lvl5pPr>
            <a:lvl6pPr>
              <a:defRPr>
                <a:solidFill>
                  <a:schemeClr val="tx2"/>
                </a:solidFill>
              </a:defRPr>
            </a:lvl6pPr>
            <a:lvl7pPr>
              <a:defRPr>
                <a:solidFill>
                  <a:schemeClr val="tx2"/>
                </a:solidFill>
              </a:defRPr>
            </a:lvl7pPr>
          </a:lstStyle>
          <a:p>
            <a:pPr lvl="0"/>
            <a:r>
              <a:rPr lang="fr-FR" dirty="0"/>
              <a:t>Texte niveau 1 Arial corps 14</a:t>
            </a:r>
          </a:p>
          <a:p>
            <a:pPr lvl="1"/>
            <a:r>
              <a:rPr lang="fr-FR" dirty="0"/>
              <a:t>Texte niveau 2 Arial corps 11</a:t>
            </a:r>
          </a:p>
          <a:p>
            <a:pPr lvl="2"/>
            <a:r>
              <a:rPr lang="fr-FR" dirty="0"/>
              <a:t>Texte niveau 3 Arial corps 11</a:t>
            </a:r>
          </a:p>
          <a:p>
            <a:pPr lvl="3"/>
            <a:r>
              <a:rPr lang="fr-FR" dirty="0"/>
              <a:t>Texte niveau 4 Arial corps 11</a:t>
            </a:r>
          </a:p>
          <a:p>
            <a:pPr lvl="4"/>
            <a:r>
              <a:rPr lang="fr-FR" dirty="0"/>
              <a:t>Texte niveau 5 Arial corps 11</a:t>
            </a:r>
          </a:p>
          <a:p>
            <a:pPr lvl="5"/>
            <a:r>
              <a:rPr lang="fr-FR" sz="1100" dirty="0"/>
              <a:t>Texte niveau 6 Arial corps 11</a:t>
            </a:r>
          </a:p>
          <a:p>
            <a:pPr lvl="6"/>
            <a:r>
              <a:rPr lang="fr-FR" sz="1100" dirty="0"/>
              <a:t>Texte niveau 7 Arial corps 11</a:t>
            </a:r>
          </a:p>
        </p:txBody>
      </p:sp>
      <p:sp>
        <p:nvSpPr>
          <p:cNvPr id="12" name="Titre 1"/>
          <p:cNvSpPr>
            <a:spLocks noGrp="1"/>
          </p:cNvSpPr>
          <p:nvPr>
            <p:ph type="title" hasCustomPrompt="1"/>
          </p:nvPr>
        </p:nvSpPr>
        <p:spPr>
          <a:xfrm>
            <a:off x="791999" y="234000"/>
            <a:ext cx="8172000" cy="261610"/>
          </a:xfrm>
        </p:spPr>
        <p:txBody>
          <a:bodyPr/>
          <a:lstStyle/>
          <a:p>
            <a:r>
              <a:rPr lang="fr-FR" dirty="0"/>
              <a:t>Titre 1 (niveau 0) </a:t>
            </a:r>
            <a:r>
              <a:rPr lang="fr-FR" dirty="0" err="1"/>
              <a:t>arial</a:t>
            </a:r>
            <a:r>
              <a:rPr lang="fr-FR" dirty="0"/>
              <a:t> corps 17</a:t>
            </a:r>
          </a:p>
        </p:txBody>
      </p:sp>
      <p:sp>
        <p:nvSpPr>
          <p:cNvPr id="13" name="Espace réservé du texte 7"/>
          <p:cNvSpPr>
            <a:spLocks noGrp="1"/>
          </p:cNvSpPr>
          <p:nvPr>
            <p:ph type="body" sz="quarter" idx="13" hasCustomPrompt="1"/>
          </p:nvPr>
        </p:nvSpPr>
        <p:spPr>
          <a:xfrm>
            <a:off x="791998" y="457117"/>
            <a:ext cx="8172000" cy="322262"/>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lvl1pPr>
            <a:lvl2pPr marL="360000" marR="0" indent="-360000" algn="l" defTabSz="914400" rtl="0" eaLnBrk="1" fontAlgn="auto" latinLnBrk="0" hangingPunct="1">
              <a:lnSpc>
                <a:spcPct val="90000"/>
              </a:lnSpc>
              <a:spcBef>
                <a:spcPts val="0"/>
              </a:spcBef>
              <a:spcAft>
                <a:spcPts val="0"/>
              </a:spcAft>
              <a:buClrTx/>
              <a:buSzPct val="100000"/>
              <a:buFontTx/>
              <a:buBlip>
                <a:blip r:embed="rId2"/>
              </a:buBlip>
              <a:tabLst/>
              <a:defRPr/>
            </a:lvl2pPr>
            <a:lvl3pPr marL="504000" marR="0" indent="-14400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792000" marR="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Texte niveau 1 Arial corps 14</a:t>
            </a:r>
            <a:endParaRPr kumimoji="0" lang="fr-FR"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endParaRPr>
          </a:p>
        </p:txBody>
      </p:sp>
      <p:sp>
        <p:nvSpPr>
          <p:cNvPr id="14" name="Espace réservé du pied de page 4"/>
          <p:cNvSpPr>
            <a:spLocks noGrp="1"/>
          </p:cNvSpPr>
          <p:nvPr>
            <p:ph type="ftr" sz="quarter" idx="3"/>
          </p:nvPr>
        </p:nvSpPr>
        <p:spPr>
          <a:xfrm>
            <a:off x="469955" y="4869526"/>
            <a:ext cx="2895600" cy="123111"/>
          </a:xfrm>
          <a:prstGeom prst="rect">
            <a:avLst/>
          </a:prstGeom>
        </p:spPr>
        <p:txBody>
          <a:bodyPr vert="horz" lIns="36000" tIns="0" rIns="36000" bIns="0" rtlCol="0" anchor="ctr">
            <a:spAutoFit/>
          </a:bodyPr>
          <a:lstStyle>
            <a:lvl1pPr algn="l">
              <a:defRPr sz="800">
                <a:solidFill>
                  <a:schemeClr val="tx2"/>
                </a:solidFill>
                <a:latin typeface="Arial" panose="020B0604020202020204" pitchFamily="34" charset="0"/>
                <a:cs typeface="Arial" panose="020B0604020202020204" pitchFamily="34" charset="0"/>
              </a:defRPr>
            </a:lvl1pPr>
          </a:lstStyle>
          <a:p>
            <a:r>
              <a:rPr lang="fr-FR" dirty="0">
                <a:solidFill>
                  <a:srgbClr val="17428C"/>
                </a:solidFill>
              </a:rPr>
              <a:t>Titre présentation</a:t>
            </a:r>
          </a:p>
        </p:txBody>
      </p:sp>
      <p:pic>
        <p:nvPicPr>
          <p:cNvPr id="4098" name="Picture 2" descr="Y:\DRH-CI\INTERNET\LINKEDIN\Photos LinkedIn\LAPEYRE INDUSTRIES\Gimm HD-8.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855024"/>
            <a:ext cx="4527047" cy="240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83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vec citation">
    <p:spTree>
      <p:nvGrpSpPr>
        <p:cNvPr id="1" name=""/>
        <p:cNvGrpSpPr/>
        <p:nvPr/>
      </p:nvGrpSpPr>
      <p:grpSpPr>
        <a:xfrm>
          <a:off x="0" y="0"/>
          <a:ext cx="0" cy="0"/>
          <a:chOff x="0" y="0"/>
          <a:chExt cx="0" cy="0"/>
        </a:xfrm>
      </p:grpSpPr>
      <p:sp>
        <p:nvSpPr>
          <p:cNvPr id="11" name="Titre 1"/>
          <p:cNvSpPr>
            <a:spLocks noGrp="1"/>
          </p:cNvSpPr>
          <p:nvPr>
            <p:ph type="title" hasCustomPrompt="1"/>
          </p:nvPr>
        </p:nvSpPr>
        <p:spPr>
          <a:xfrm>
            <a:off x="0" y="1899907"/>
            <a:ext cx="9144000" cy="1419226"/>
          </a:xfrm>
          <a:solidFill>
            <a:schemeClr val="bg1"/>
          </a:solidFill>
        </p:spPr>
        <p:txBody>
          <a:bodyPr anchor="ctr" anchorCtr="0">
            <a:noAutofit/>
          </a:bodyPr>
          <a:lstStyle>
            <a:lvl1pPr algn="ctr">
              <a:lnSpc>
                <a:spcPct val="120000"/>
              </a:lnSpc>
              <a:defRPr sz="1700" b="0">
                <a:solidFill>
                  <a:srgbClr val="336699"/>
                </a:solidFill>
              </a:defRPr>
            </a:lvl1pPr>
          </a:lstStyle>
          <a:p>
            <a:r>
              <a:rPr lang="fr-FR" dirty="0"/>
              <a:t>Modifiez </a:t>
            </a:r>
            <a:br>
              <a:rPr lang="fr-FR" dirty="0"/>
            </a:br>
            <a:r>
              <a:rPr lang="fr-FR" dirty="0"/>
              <a:t>le style du titre</a:t>
            </a:r>
          </a:p>
        </p:txBody>
      </p:sp>
      <p:pic>
        <p:nvPicPr>
          <p:cNvPr id="4" name="Picture 2" descr="C:\Users\M4701402\Pictures\Image7.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51038" y="300158"/>
            <a:ext cx="52419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4701402\Pictures\Image8.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49450" y="3160664"/>
            <a:ext cx="524192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55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visuel 1/3 et aplat couleur">
    <p:spTree>
      <p:nvGrpSpPr>
        <p:cNvPr id="1" name=""/>
        <p:cNvGrpSpPr/>
        <p:nvPr/>
      </p:nvGrpSpPr>
      <p:grpSpPr>
        <a:xfrm>
          <a:off x="0" y="0"/>
          <a:ext cx="0" cy="0"/>
          <a:chOff x="0" y="0"/>
          <a:chExt cx="0" cy="0"/>
        </a:xfrm>
      </p:grpSpPr>
      <p:pic>
        <p:nvPicPr>
          <p:cNvPr id="27" name="Picture 3" descr="Y:\DRH-CI\INTERNET\LINKEDIN\Photos LinkedIn\LAPEYRE INDUSTRIES\Centre HD-111.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1169999"/>
            <a:ext cx="3708000" cy="39734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3708000" y="1170000"/>
            <a:ext cx="5436000" cy="3974400"/>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36699"/>
              </a:solidFill>
            </a:endParaRPr>
          </a:p>
        </p:txBody>
      </p:sp>
      <p:sp>
        <p:nvSpPr>
          <p:cNvPr id="8" name="Rectangle 7"/>
          <p:cNvSpPr/>
          <p:nvPr userDrawn="1"/>
        </p:nvSpPr>
        <p:spPr>
          <a:xfrm>
            <a:off x="0" y="4730400"/>
            <a:ext cx="9144000" cy="41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10"/>
          <p:cNvSpPr>
            <a:spLocks noGrp="1"/>
          </p:cNvSpPr>
          <p:nvPr>
            <p:ph type="sldNum" sz="quarter" idx="12"/>
          </p:nvPr>
        </p:nvSpPr>
        <p:spPr/>
        <p:txBody>
          <a:bodyPr/>
          <a:lstStyle/>
          <a:p>
            <a:fld id="{DD52E7CA-940C-4B6E-9E73-0245BA95FC91}" type="slidenum">
              <a:rPr lang="fr-FR" smtClean="0"/>
              <a:pPr/>
              <a:t>‹N°›</a:t>
            </a:fld>
            <a:r>
              <a:rPr lang="fr-FR"/>
              <a:t> /</a:t>
            </a:r>
            <a:endParaRPr lang="fr-FR" dirty="0"/>
          </a:p>
        </p:txBody>
      </p:sp>
      <p:sp>
        <p:nvSpPr>
          <p:cNvPr id="19" name="ZoneTexte 18"/>
          <p:cNvSpPr txBox="1"/>
          <p:nvPr userDrawn="1"/>
        </p:nvSpPr>
        <p:spPr>
          <a:xfrm>
            <a:off x="6328787" y="4803109"/>
            <a:ext cx="1542138" cy="130805"/>
          </a:xfrm>
          <a:prstGeom prst="rect">
            <a:avLst/>
          </a:prstGeom>
          <a:noFill/>
        </p:spPr>
        <p:txBody>
          <a:bodyPr wrap="square" lIns="36000" tIns="0" rIns="36000" bIns="0" rtlCol="0">
            <a:spAutoFit/>
          </a:bodyPr>
          <a:lstStyle/>
          <a:p>
            <a:r>
              <a:rPr lang="fr-FR" sz="850" cap="all" baseline="0" dirty="0">
                <a:solidFill>
                  <a:schemeClr val="bg1"/>
                </a:solidFill>
              </a:rPr>
              <a:t>ENTITY</a:t>
            </a:r>
          </a:p>
        </p:txBody>
      </p:sp>
      <p:sp>
        <p:nvSpPr>
          <p:cNvPr id="20" name="Espace réservé du contenu 3"/>
          <p:cNvSpPr>
            <a:spLocks noGrp="1"/>
          </p:cNvSpPr>
          <p:nvPr>
            <p:ph sz="quarter" idx="15" hasCustomPrompt="1"/>
          </p:nvPr>
        </p:nvSpPr>
        <p:spPr>
          <a:xfrm>
            <a:off x="4068000" y="1440000"/>
            <a:ext cx="4896000" cy="1089529"/>
          </a:xfrm>
        </p:spPr>
        <p:txBody>
          <a:bodyPr>
            <a:spAutoFit/>
          </a:bodyPr>
          <a:lstStyle>
            <a:lvl1pPr>
              <a:defRPr b="0" cap="none" baseline="0">
                <a:solidFill>
                  <a:schemeClr val="bg1"/>
                </a:solidFill>
              </a:defRPr>
            </a:lvl1pPr>
            <a:lvl2pPr marL="270000" indent="-180000">
              <a:buFont typeface="Wingdings" panose="05000000000000000000" pitchFamily="2" charset="2"/>
              <a:buChar char="v"/>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lnSpc>
                <a:spcPct val="90000"/>
              </a:lnSpc>
              <a:defRPr sz="1100">
                <a:solidFill>
                  <a:schemeClr val="bg1"/>
                </a:solidFill>
              </a:defRPr>
            </a:lvl6pPr>
          </a:lstStyle>
          <a:p>
            <a:pPr lvl="0"/>
            <a:r>
              <a:rPr lang="fr-FR" dirty="0"/>
              <a:t>Texte niveau 1 Arial corps 14</a:t>
            </a:r>
          </a:p>
          <a:p>
            <a:pPr lvl="1"/>
            <a:r>
              <a:rPr lang="fr-FR" dirty="0"/>
              <a:t>Texte niveau 2 Arial corps 11</a:t>
            </a:r>
          </a:p>
          <a:p>
            <a:pPr lvl="2"/>
            <a:r>
              <a:rPr lang="fr-FR" dirty="0"/>
              <a:t>Texte niveau 3 Arial corps 11</a:t>
            </a:r>
          </a:p>
          <a:p>
            <a:pPr lvl="3"/>
            <a:r>
              <a:rPr lang="fr-FR" dirty="0"/>
              <a:t>Texte niveau 4 Arial corps 11</a:t>
            </a:r>
          </a:p>
          <a:p>
            <a:pPr lvl="4"/>
            <a:r>
              <a:rPr lang="fr-FR" dirty="0"/>
              <a:t>Texte niveau 5 Arial corps 11</a:t>
            </a:r>
          </a:p>
          <a:p>
            <a:pPr lvl="5"/>
            <a:r>
              <a:rPr lang="fr-FR" dirty="0"/>
              <a:t>Texte niveau 6 Arial corps 11</a:t>
            </a:r>
          </a:p>
        </p:txBody>
      </p:sp>
      <p:sp>
        <p:nvSpPr>
          <p:cNvPr id="21" name="Titre 1"/>
          <p:cNvSpPr>
            <a:spLocks noGrp="1"/>
          </p:cNvSpPr>
          <p:nvPr>
            <p:ph type="title" hasCustomPrompt="1"/>
          </p:nvPr>
        </p:nvSpPr>
        <p:spPr>
          <a:xfrm>
            <a:off x="791999" y="234000"/>
            <a:ext cx="8172000" cy="261610"/>
          </a:xfrm>
        </p:spPr>
        <p:txBody>
          <a:bodyPr/>
          <a:lstStyle/>
          <a:p>
            <a:r>
              <a:rPr lang="fr-FR" dirty="0"/>
              <a:t>Titre 1 (niveau 0) </a:t>
            </a:r>
            <a:r>
              <a:rPr lang="fr-FR" dirty="0" err="1"/>
              <a:t>arial</a:t>
            </a:r>
            <a:r>
              <a:rPr lang="fr-FR" dirty="0"/>
              <a:t> corps 17</a:t>
            </a:r>
          </a:p>
        </p:txBody>
      </p:sp>
      <p:sp>
        <p:nvSpPr>
          <p:cNvPr id="22" name="Espace réservé du texte 7"/>
          <p:cNvSpPr>
            <a:spLocks noGrp="1"/>
          </p:cNvSpPr>
          <p:nvPr>
            <p:ph type="body" sz="quarter" idx="14" hasCustomPrompt="1"/>
          </p:nvPr>
        </p:nvSpPr>
        <p:spPr>
          <a:xfrm>
            <a:off x="791998" y="457117"/>
            <a:ext cx="8172000" cy="322262"/>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lvl1pPr>
            <a:lvl2pPr marL="360000" marR="0" indent="-360000" algn="l" defTabSz="914400" rtl="0" eaLnBrk="1" fontAlgn="auto" latinLnBrk="0" hangingPunct="1">
              <a:lnSpc>
                <a:spcPct val="90000"/>
              </a:lnSpc>
              <a:spcBef>
                <a:spcPts val="0"/>
              </a:spcBef>
              <a:spcAft>
                <a:spcPts val="0"/>
              </a:spcAft>
              <a:buClrTx/>
              <a:buSzPct val="100000"/>
              <a:buFontTx/>
              <a:buBlip>
                <a:blip r:embed="rId3"/>
              </a:buBlip>
              <a:tabLst/>
              <a:defRPr/>
            </a:lvl2pPr>
            <a:lvl3pPr marL="504000" marR="0" indent="-14400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792000" marR="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Texte niveau 1 Arial corps 14</a:t>
            </a:r>
            <a:endParaRPr kumimoji="0" lang="fr-FR"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endParaRPr>
          </a:p>
        </p:txBody>
      </p:sp>
      <p:sp>
        <p:nvSpPr>
          <p:cNvPr id="23" name="Espace réservé du pied de page 4"/>
          <p:cNvSpPr>
            <a:spLocks noGrp="1"/>
          </p:cNvSpPr>
          <p:nvPr>
            <p:ph type="ftr" sz="quarter" idx="3"/>
          </p:nvPr>
        </p:nvSpPr>
        <p:spPr>
          <a:xfrm>
            <a:off x="469955" y="4869526"/>
            <a:ext cx="2895600" cy="123111"/>
          </a:xfrm>
          <a:prstGeom prst="rect">
            <a:avLst/>
          </a:prstGeom>
        </p:spPr>
        <p:txBody>
          <a:bodyPr vert="horz" lIns="36000" tIns="0" rIns="36000" bIns="0" rtlCol="0" anchor="ctr">
            <a:spAutoFit/>
          </a:bodyPr>
          <a:lstStyle>
            <a:lvl1pPr algn="l">
              <a:defRPr sz="800">
                <a:solidFill>
                  <a:schemeClr val="tx2"/>
                </a:solidFill>
                <a:latin typeface="Arial" panose="020B0604020202020204" pitchFamily="34" charset="0"/>
                <a:cs typeface="Arial" panose="020B0604020202020204" pitchFamily="34" charset="0"/>
              </a:defRPr>
            </a:lvl1pPr>
          </a:lstStyle>
          <a:p>
            <a:r>
              <a:rPr lang="fr-FR" dirty="0">
                <a:solidFill>
                  <a:srgbClr val="17428C"/>
                </a:solidFill>
              </a:rPr>
              <a:t>Titre présentation</a:t>
            </a:r>
          </a:p>
        </p:txBody>
      </p:sp>
      <p:grpSp>
        <p:nvGrpSpPr>
          <p:cNvPr id="18" name="Groupe 17"/>
          <p:cNvGrpSpPr/>
          <p:nvPr userDrawn="1"/>
        </p:nvGrpSpPr>
        <p:grpSpPr>
          <a:xfrm>
            <a:off x="7845868" y="4453562"/>
            <a:ext cx="1224000" cy="689934"/>
            <a:chOff x="7845868" y="4453562"/>
            <a:chExt cx="1224000" cy="689934"/>
          </a:xfrm>
        </p:grpSpPr>
        <p:pic>
          <p:nvPicPr>
            <p:cNvPr id="24" name="Image 2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45868" y="4453562"/>
              <a:ext cx="1224000" cy="689934"/>
            </a:xfrm>
            <a:prstGeom prst="rect">
              <a:avLst/>
            </a:prstGeom>
          </p:spPr>
        </p:pic>
        <p:sp>
          <p:nvSpPr>
            <p:cNvPr id="25" name="Rectangle 24"/>
            <p:cNvSpPr/>
            <p:nvPr userDrawn="1"/>
          </p:nvSpPr>
          <p:spPr>
            <a:xfrm>
              <a:off x="7918917" y="4686300"/>
              <a:ext cx="1080000" cy="40005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Picture 2" descr="Y:\DRH-CI\MES IMAGES\LOGOS\GROUPE LAPEYRE\6- LAPEYRE INDUSTRIES\LOGO LAPEYRE INDUSTRIES.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899868" y="4792807"/>
              <a:ext cx="1116000" cy="1520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8891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sous-titre seuls">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1"/>
          </p:nvPr>
        </p:nvSpPr>
        <p:spPr/>
        <p:txBody>
          <a:bodyPr/>
          <a:lstStyle/>
          <a:p>
            <a:fld id="{DD52E7CA-940C-4B6E-9E73-0245BA95FC91}" type="slidenum">
              <a:rPr lang="fr-FR" smtClean="0"/>
              <a:pPr/>
              <a:t>‹N°›</a:t>
            </a:fld>
            <a:r>
              <a:rPr lang="fr-FR"/>
              <a:t> /</a:t>
            </a:r>
            <a:endParaRPr lang="fr-FR" dirty="0"/>
          </a:p>
        </p:txBody>
      </p:sp>
      <p:sp>
        <p:nvSpPr>
          <p:cNvPr id="6" name="Titre 1"/>
          <p:cNvSpPr>
            <a:spLocks noGrp="1"/>
          </p:cNvSpPr>
          <p:nvPr>
            <p:ph type="title" hasCustomPrompt="1"/>
          </p:nvPr>
        </p:nvSpPr>
        <p:spPr>
          <a:xfrm>
            <a:off x="791999" y="234000"/>
            <a:ext cx="8172000" cy="261610"/>
          </a:xfrm>
        </p:spPr>
        <p:txBody>
          <a:bodyPr/>
          <a:lstStyle/>
          <a:p>
            <a:r>
              <a:rPr lang="fr-FR" dirty="0"/>
              <a:t>Titre 1 (niveau 0) </a:t>
            </a:r>
            <a:r>
              <a:rPr lang="fr-FR" dirty="0" err="1"/>
              <a:t>arial</a:t>
            </a:r>
            <a:r>
              <a:rPr lang="fr-FR" dirty="0"/>
              <a:t> corps 17</a:t>
            </a:r>
          </a:p>
        </p:txBody>
      </p:sp>
      <p:sp>
        <p:nvSpPr>
          <p:cNvPr id="7" name="Espace réservé du texte 7"/>
          <p:cNvSpPr>
            <a:spLocks noGrp="1"/>
          </p:cNvSpPr>
          <p:nvPr>
            <p:ph type="body" sz="quarter" idx="14" hasCustomPrompt="1"/>
          </p:nvPr>
        </p:nvSpPr>
        <p:spPr>
          <a:xfrm>
            <a:off x="791998" y="457117"/>
            <a:ext cx="8172000" cy="322262"/>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lvl1pPr>
            <a:lvl2pPr marL="360000" marR="0" indent="-360000" algn="l" defTabSz="914400" rtl="0" eaLnBrk="1" fontAlgn="auto" latinLnBrk="0" hangingPunct="1">
              <a:lnSpc>
                <a:spcPct val="90000"/>
              </a:lnSpc>
              <a:spcBef>
                <a:spcPts val="0"/>
              </a:spcBef>
              <a:spcAft>
                <a:spcPts val="0"/>
              </a:spcAft>
              <a:buClrTx/>
              <a:buSzPct val="100000"/>
              <a:buFontTx/>
              <a:buBlip>
                <a:blip r:embed="rId2"/>
              </a:buBlip>
              <a:tabLst/>
              <a:defRPr/>
            </a:lvl2pPr>
            <a:lvl3pPr marL="504000" marR="0" indent="-14400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lvl3pPr>
            <a:lvl4pPr marL="792000" marR="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lvl4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Texte niveau 1 Arial corps 14</a:t>
            </a:r>
            <a:endParaRPr kumimoji="0" lang="fr-FR"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endParaRPr>
          </a:p>
        </p:txBody>
      </p:sp>
      <p:sp>
        <p:nvSpPr>
          <p:cNvPr id="10" name="Espace réservé du pied de page 4"/>
          <p:cNvSpPr>
            <a:spLocks noGrp="1"/>
          </p:cNvSpPr>
          <p:nvPr>
            <p:ph type="ftr" sz="quarter" idx="3"/>
          </p:nvPr>
        </p:nvSpPr>
        <p:spPr>
          <a:xfrm>
            <a:off x="469955" y="4869526"/>
            <a:ext cx="2895600" cy="123111"/>
          </a:xfrm>
          <a:prstGeom prst="rect">
            <a:avLst/>
          </a:prstGeom>
        </p:spPr>
        <p:txBody>
          <a:bodyPr vert="horz" lIns="36000" tIns="0" rIns="36000" bIns="0" rtlCol="0" anchor="ctr">
            <a:spAutoFit/>
          </a:bodyPr>
          <a:lstStyle>
            <a:lvl1pPr algn="l">
              <a:defRPr sz="800">
                <a:solidFill>
                  <a:schemeClr val="tx2"/>
                </a:solidFill>
                <a:latin typeface="Arial" panose="020B0604020202020204" pitchFamily="34" charset="0"/>
                <a:cs typeface="Arial" panose="020B0604020202020204" pitchFamily="34" charset="0"/>
              </a:defRPr>
            </a:lvl1pPr>
          </a:lstStyle>
          <a:p>
            <a:r>
              <a:rPr lang="fr-FR" dirty="0">
                <a:solidFill>
                  <a:srgbClr val="17428C"/>
                </a:solidFill>
              </a:rPr>
              <a:t>Titre présentation</a:t>
            </a:r>
          </a:p>
        </p:txBody>
      </p:sp>
    </p:spTree>
    <p:extLst>
      <p:ext uri="{BB962C8B-B14F-4D97-AF65-F5344CB8AC3E}">
        <p14:creationId xmlns:p14="http://schemas.microsoft.com/office/powerpoint/2010/main" val="389915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14" cstate="email">
            <a:extLst>
              <a:ext uri="{28A0092B-C50C-407E-A947-70E740481C1C}">
                <a14:useLocalDpi xmlns:a14="http://schemas.microsoft.com/office/drawing/2010/main"/>
              </a:ext>
            </a:extLst>
          </a:blip>
          <a:srcRect r="-2" b="-2"/>
          <a:stretch/>
        </p:blipFill>
        <p:spPr>
          <a:xfrm flipH="1" flipV="1">
            <a:off x="7318314" y="4748398"/>
            <a:ext cx="1825686" cy="233129"/>
          </a:xfrm>
          <a:prstGeom prst="rect">
            <a:avLst/>
          </a:prstGeom>
        </p:spPr>
      </p:pic>
      <p:sp>
        <p:nvSpPr>
          <p:cNvPr id="5" name="Espace réservé du pied de page 4"/>
          <p:cNvSpPr>
            <a:spLocks noGrp="1"/>
          </p:cNvSpPr>
          <p:nvPr>
            <p:ph type="ftr" sz="quarter" idx="3"/>
          </p:nvPr>
        </p:nvSpPr>
        <p:spPr>
          <a:xfrm>
            <a:off x="469955" y="4869526"/>
            <a:ext cx="2895600" cy="123111"/>
          </a:xfrm>
          <a:prstGeom prst="rect">
            <a:avLst/>
          </a:prstGeom>
        </p:spPr>
        <p:txBody>
          <a:bodyPr vert="horz" lIns="36000" tIns="0" rIns="36000" bIns="0" rtlCol="0" anchor="ctr">
            <a:spAutoFit/>
          </a:bodyPr>
          <a:lstStyle>
            <a:lvl1pPr algn="l">
              <a:defRPr sz="800">
                <a:solidFill>
                  <a:schemeClr val="tx2"/>
                </a:solidFill>
                <a:latin typeface="Arial" panose="020B0604020202020204" pitchFamily="34" charset="0"/>
                <a:cs typeface="Arial" panose="020B0604020202020204" pitchFamily="34" charset="0"/>
              </a:defRPr>
            </a:lvl1pPr>
          </a:lstStyle>
          <a:p>
            <a:r>
              <a:rPr lang="fr-FR" dirty="0">
                <a:solidFill>
                  <a:srgbClr val="17428C"/>
                </a:solidFill>
              </a:rPr>
              <a:t>Titre présentation</a:t>
            </a:r>
          </a:p>
        </p:txBody>
      </p:sp>
      <p:sp>
        <p:nvSpPr>
          <p:cNvPr id="6" name="Espace réservé du numéro de diapositive 5"/>
          <p:cNvSpPr>
            <a:spLocks noGrp="1"/>
          </p:cNvSpPr>
          <p:nvPr>
            <p:ph type="sldNum" sz="quarter" idx="4"/>
          </p:nvPr>
        </p:nvSpPr>
        <p:spPr>
          <a:xfrm>
            <a:off x="0" y="4869526"/>
            <a:ext cx="504000" cy="123111"/>
          </a:xfrm>
          <a:prstGeom prst="rect">
            <a:avLst/>
          </a:prstGeom>
        </p:spPr>
        <p:txBody>
          <a:bodyPr vert="horz" wrap="square" lIns="36000" tIns="0" rIns="36000" bIns="0" rtlCol="0" anchor="ctr">
            <a:spAutoFit/>
          </a:bodyPr>
          <a:lstStyle>
            <a:lvl1pPr algn="r">
              <a:defRPr sz="800">
                <a:solidFill>
                  <a:schemeClr val="tx1"/>
                </a:solidFill>
                <a:latin typeface="Arial" panose="020B0604020202020204" pitchFamily="34" charset="0"/>
                <a:cs typeface="Arial" panose="020B0604020202020204" pitchFamily="34" charset="0"/>
              </a:defRPr>
            </a:lvl1pPr>
          </a:lstStyle>
          <a:p>
            <a:fld id="{DD52E7CA-940C-4B6E-9E73-0245BA95FC91}" type="slidenum">
              <a:rPr lang="fr-FR" smtClean="0"/>
              <a:pPr/>
              <a:t>‹N°›</a:t>
            </a:fld>
            <a:r>
              <a:rPr lang="fr-FR" dirty="0"/>
              <a:t> /</a:t>
            </a:r>
          </a:p>
        </p:txBody>
      </p:sp>
      <p:sp>
        <p:nvSpPr>
          <p:cNvPr id="17" name="Espace réservé du texte 2"/>
          <p:cNvSpPr>
            <a:spLocks noGrp="1"/>
          </p:cNvSpPr>
          <p:nvPr>
            <p:ph type="body" idx="1"/>
          </p:nvPr>
        </p:nvSpPr>
        <p:spPr>
          <a:xfrm>
            <a:off x="653009" y="1125697"/>
            <a:ext cx="8172000" cy="336991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 level 1 Arial 14-point</a:t>
            </a:r>
          </a:p>
          <a:p>
            <a:pPr marL="270000" marR="0" lvl="1" indent="-180000" algn="l" defTabSz="914400" rtl="0" eaLnBrk="1" fontAlgn="auto" latinLnBrk="0" hangingPunct="1">
              <a:lnSpc>
                <a:spcPct val="90000"/>
              </a:lnSpc>
              <a:spcBef>
                <a:spcPts val="0"/>
              </a:spcBef>
              <a:spcAft>
                <a:spcPts val="0"/>
              </a:spcAft>
              <a:buClrTx/>
              <a:buSzPct val="80000"/>
              <a:buFont typeface="Wingdings" panose="05000000000000000000" pitchFamily="2" charset="2"/>
              <a:buChar char="v"/>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 level 2 with indent Arial 11-point</a:t>
            </a:r>
          </a:p>
          <a:p>
            <a:pPr marL="504000" marR="0" lvl="2" indent="-14400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 level 3 with bullet Arial 11-point</a:t>
            </a:r>
          </a:p>
          <a:p>
            <a:pPr marL="792000" marR="0" lvl="3"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 level 4 with bullet Arial 11-point</a:t>
            </a:r>
          </a:p>
          <a:p>
            <a:pPr marL="1080000" marR="0" lvl="4"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Text level 5 with bullet Arial 11-point</a:t>
            </a:r>
          </a:p>
          <a:p>
            <a:pPr marL="1080000" marR="0" lvl="5"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Running text level 6 Arial 11-point</a:t>
            </a:r>
          </a:p>
          <a:p>
            <a:pPr marL="1368000" marR="0" lvl="6"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Running text level 7 Arial 11-point</a:t>
            </a:r>
          </a:p>
          <a:p>
            <a:pPr marL="1368000" marR="0" lvl="6"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Running text level 8 Arial 11-point</a:t>
            </a:r>
          </a:p>
          <a:p>
            <a:pPr marL="1368000" marR="0" lvl="6" indent="0" algn="l" defTabSz="9144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rPr>
              <a:t>Running text level 9 Arial 11-point</a:t>
            </a:r>
          </a:p>
          <a:p>
            <a:pPr lvl="0"/>
            <a:endParaRPr kumimoji="0" lang="en-US" sz="1100" b="0" i="0" u="none" strike="noStrike" kern="1200" cap="none" spc="0" normalizeH="0" baseline="0" noProof="0" dirty="0">
              <a:ln>
                <a:noFill/>
              </a:ln>
              <a:solidFill>
                <a:srgbClr val="17428C"/>
              </a:solidFill>
              <a:effectLst/>
              <a:uLnTx/>
              <a:uFillTx/>
              <a:latin typeface="Arial" panose="020B0604020202020204" pitchFamily="34" charset="0"/>
              <a:ea typeface="+mn-ea"/>
              <a:cs typeface="Arial" panose="020B0604020202020204" pitchFamily="34" charset="0"/>
            </a:endParaRPr>
          </a:p>
        </p:txBody>
      </p:sp>
      <p:sp>
        <p:nvSpPr>
          <p:cNvPr id="10" name="Espace réservé du titre 1"/>
          <p:cNvSpPr>
            <a:spLocks noGrp="1"/>
          </p:cNvSpPr>
          <p:nvPr>
            <p:ph type="title"/>
          </p:nvPr>
        </p:nvSpPr>
        <p:spPr>
          <a:xfrm>
            <a:off x="868199" y="234000"/>
            <a:ext cx="8172000" cy="261610"/>
          </a:xfrm>
          <a:prstGeom prst="rect">
            <a:avLst/>
          </a:prstGeom>
        </p:spPr>
        <p:txBody>
          <a:bodyPr vert="horz" wrap="square" lIns="91440" tIns="0" rIns="91440" bIns="0" rtlCol="0" anchor="t" anchorCtr="0">
            <a:spAutoFit/>
          </a:bodyPr>
          <a:lstStyle/>
          <a:p>
            <a:r>
              <a:rPr lang="fr-FR" dirty="0"/>
              <a:t>Titre 1 (niveau 0) </a:t>
            </a:r>
            <a:r>
              <a:rPr lang="fr-FR" dirty="0" err="1"/>
              <a:t>arial</a:t>
            </a:r>
            <a:r>
              <a:rPr lang="fr-FR" dirty="0"/>
              <a:t> corps 17</a:t>
            </a:r>
          </a:p>
        </p:txBody>
      </p:sp>
      <p:pic>
        <p:nvPicPr>
          <p:cNvPr id="16" name="Image 13"/>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rot="10800000">
            <a:off x="105978" y="1111"/>
            <a:ext cx="701173" cy="51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e 7"/>
          <p:cNvGrpSpPr/>
          <p:nvPr userDrawn="1"/>
        </p:nvGrpSpPr>
        <p:grpSpPr>
          <a:xfrm>
            <a:off x="7845868" y="4453562"/>
            <a:ext cx="1224000" cy="689934"/>
            <a:chOff x="7845868" y="4453562"/>
            <a:chExt cx="1224000" cy="689934"/>
          </a:xfrm>
        </p:grpSpPr>
        <p:pic>
          <p:nvPicPr>
            <p:cNvPr id="14" name="Image 13"/>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845868" y="4453562"/>
              <a:ext cx="1224000" cy="689934"/>
            </a:xfrm>
            <a:prstGeom prst="rect">
              <a:avLst/>
            </a:prstGeom>
          </p:spPr>
        </p:pic>
        <p:sp>
          <p:nvSpPr>
            <p:cNvPr id="7" name="Rectangle 6"/>
            <p:cNvSpPr/>
            <p:nvPr userDrawn="1"/>
          </p:nvSpPr>
          <p:spPr>
            <a:xfrm>
              <a:off x="7918917" y="4686300"/>
              <a:ext cx="1080000" cy="40005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Y:\DRH-CI\MES IMAGES\LOGOS\GROUPE LAPEYRE\6- LAPEYRE INDUSTRIES\LOGO LAPEYRE INDUSTRIES.jpg"/>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7899868" y="4792807"/>
              <a:ext cx="1116000" cy="15207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Image 12"/>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41292" y="78514"/>
            <a:ext cx="612000" cy="255475"/>
          </a:xfrm>
          <a:prstGeom prst="rect">
            <a:avLst/>
          </a:prstGeom>
        </p:spPr>
      </p:pic>
    </p:spTree>
    <p:extLst>
      <p:ext uri="{BB962C8B-B14F-4D97-AF65-F5344CB8AC3E}">
        <p14:creationId xmlns:p14="http://schemas.microsoft.com/office/powerpoint/2010/main" val="2384197294"/>
      </p:ext>
    </p:extLst>
  </p:cSld>
  <p:clrMap bg1="lt1" tx1="dk1" bg2="lt2" tx2="dk2" accent1="accent1" accent2="accent2" accent3="accent3" accent4="accent4" accent5="accent5" accent6="accent6" hlink="hlink" folHlink="folHlink"/>
  <p:sldLayoutIdLst>
    <p:sldLayoutId id="2147483774" r:id="rId1"/>
    <p:sldLayoutId id="2147483757" r:id="rId2"/>
    <p:sldLayoutId id="2147483758" r:id="rId3"/>
    <p:sldLayoutId id="2147483777" r:id="rId4"/>
    <p:sldLayoutId id="2147483760" r:id="rId5"/>
    <p:sldLayoutId id="2147483761" r:id="rId6"/>
    <p:sldLayoutId id="2147483762" r:id="rId7"/>
    <p:sldLayoutId id="2147483765" r:id="rId8"/>
    <p:sldLayoutId id="2147483767" r:id="rId9"/>
    <p:sldLayoutId id="2147483768" r:id="rId10"/>
    <p:sldLayoutId id="2147483769" r:id="rId11"/>
    <p:sldLayoutId id="2147483770" r:id="rId12"/>
  </p:sldLayoutIdLst>
  <p:hf hdr="0" dt="0"/>
  <p:txStyles>
    <p:titleStyle>
      <a:lvl1pPr algn="l" defTabSz="914400" rtl="0" eaLnBrk="1" latinLnBrk="0" hangingPunct="1">
        <a:spcBef>
          <a:spcPct val="0"/>
        </a:spcBef>
        <a:buNone/>
        <a:defRPr sz="1700" kern="1200" cap="all" baseline="0">
          <a:solidFill>
            <a:schemeClr val="tx2"/>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b="1" kern="1200" cap="all" baseline="0">
          <a:solidFill>
            <a:schemeClr val="tx2"/>
          </a:solidFill>
          <a:latin typeface="Arial" panose="020B0604020202020204" pitchFamily="34" charset="0"/>
          <a:ea typeface="+mn-ea"/>
          <a:cs typeface="Arial" panose="020B0604020202020204" pitchFamily="34" charset="0"/>
        </a:defRPr>
      </a:lvl1pPr>
      <a:lvl2pPr marL="270000" marR="0" indent="-180000" algn="l" defTabSz="914400" rtl="0" eaLnBrk="1" fontAlgn="auto" latinLnBrk="0" hangingPunct="1">
        <a:lnSpc>
          <a:spcPct val="90000"/>
        </a:lnSpc>
        <a:spcBef>
          <a:spcPts val="0"/>
        </a:spcBef>
        <a:spcAft>
          <a:spcPts val="0"/>
        </a:spcAft>
        <a:buClrTx/>
        <a:buSzPct val="80000"/>
        <a:buFont typeface="Wingdings" panose="05000000000000000000" pitchFamily="2" charset="2"/>
        <a:buChar char="v"/>
        <a:tabLst/>
        <a:defRPr sz="1400" b="0" kern="1200">
          <a:solidFill>
            <a:schemeClr val="tx2"/>
          </a:solidFill>
          <a:latin typeface="Arial" panose="020B0604020202020204" pitchFamily="34" charset="0"/>
          <a:ea typeface="+mn-ea"/>
          <a:cs typeface="Arial" panose="020B0604020202020204" pitchFamily="34" charset="0"/>
        </a:defRPr>
      </a:lvl2pPr>
      <a:lvl3pPr marL="504000" marR="0" indent="-14400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sz="1100" kern="1200">
          <a:solidFill>
            <a:schemeClr val="tx2"/>
          </a:solidFill>
          <a:latin typeface="Arial" panose="020B0604020202020204" pitchFamily="34" charset="0"/>
          <a:ea typeface="+mn-ea"/>
          <a:cs typeface="Arial" panose="020B0604020202020204" pitchFamily="34" charset="0"/>
        </a:defRPr>
      </a:lvl3pPr>
      <a:lvl4pPr marL="792000" marR="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sz="1100" kern="1200">
          <a:solidFill>
            <a:schemeClr val="tx2"/>
          </a:solidFill>
          <a:latin typeface="Arial" panose="020B0604020202020204" pitchFamily="34" charset="0"/>
          <a:ea typeface="+mn-ea"/>
          <a:cs typeface="Arial" panose="020B0604020202020204" pitchFamily="34" charset="0"/>
        </a:defRPr>
      </a:lvl4pPr>
      <a:lvl5pPr marL="1080000" marR="0" indent="-1440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sz="1100" kern="1200">
          <a:solidFill>
            <a:schemeClr val="tx2"/>
          </a:solidFill>
          <a:latin typeface="Arial" panose="020B0604020202020204" pitchFamily="34" charset="0"/>
          <a:ea typeface="+mn-ea"/>
          <a:cs typeface="Arial" panose="020B0604020202020204" pitchFamily="34" charset="0"/>
        </a:defRPr>
      </a:lvl5pPr>
      <a:lvl6pPr marL="1080000" marR="0" indent="0" algn="l" defTabSz="914400" rtl="0" eaLnBrk="1" fontAlgn="auto" latinLnBrk="0" hangingPunct="1">
        <a:lnSpc>
          <a:spcPct val="90000"/>
        </a:lnSpc>
        <a:spcBef>
          <a:spcPts val="0"/>
        </a:spcBef>
        <a:spcAft>
          <a:spcPts val="0"/>
        </a:spcAft>
        <a:buClrTx/>
        <a:buSzTx/>
        <a:buFontTx/>
        <a:buNone/>
        <a:tabLst/>
        <a:defRPr sz="2000" kern="1200">
          <a:solidFill>
            <a:schemeClr val="tx1"/>
          </a:solidFill>
          <a:latin typeface="+mn-lt"/>
          <a:ea typeface="+mn-ea"/>
          <a:cs typeface="+mn-cs"/>
        </a:defRPr>
      </a:lvl6pPr>
      <a:lvl7pPr marL="1368000" marR="0" indent="0" algn="l" defTabSz="914400" rtl="0" eaLnBrk="1" fontAlgn="auto" latinLnBrk="0" hangingPunct="1">
        <a:lnSpc>
          <a:spcPct val="90000"/>
        </a:lnSpc>
        <a:spcBef>
          <a:spcPts val="0"/>
        </a:spcBef>
        <a:spcAft>
          <a:spcPts val="0"/>
        </a:spcAft>
        <a:buClrTx/>
        <a:buSzTx/>
        <a:buFontTx/>
        <a:buNone/>
        <a:tabLst/>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g"/><Relationship Id="rId1" Type="http://schemas.openxmlformats.org/officeDocument/2006/relationships/slideLayout" Target="../slideLayouts/slideLayout10.xml"/><Relationship Id="rId6" Type="http://schemas.openxmlformats.org/officeDocument/2006/relationships/hyperlink" Target="https://fr.saint-gobain-building-glass.com/fr/guide-de-choix-portes-en-verre-pour-linterieur-0" TargetMode="Externa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10.x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0.xml"/><Relationship Id="rId4" Type="http://schemas.openxmlformats.org/officeDocument/2006/relationships/image" Target="../media/image91.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email">
            <a:extLst>
              <a:ext uri="{28A0092B-C50C-407E-A947-70E740481C1C}">
                <a14:useLocalDpi xmlns:a14="http://schemas.microsoft.com/office/drawing/2010/main"/>
              </a:ext>
            </a:extLst>
          </a:blip>
          <a:srcRect l="18375" t="3934" r="38355" b="902"/>
          <a:stretch/>
        </p:blipFill>
        <p:spPr>
          <a:xfrm rot="18193077">
            <a:off x="-991973" y="168774"/>
            <a:ext cx="4958120" cy="4876601"/>
          </a:xfrm>
          <a:prstGeom prst="rect">
            <a:avLst/>
          </a:prstGeom>
        </p:spPr>
      </p:pic>
      <p:sp>
        <p:nvSpPr>
          <p:cNvPr id="2" name="Titre 1"/>
          <p:cNvSpPr>
            <a:spLocks noGrp="1"/>
          </p:cNvSpPr>
          <p:nvPr>
            <p:ph type="ctrTitle"/>
          </p:nvPr>
        </p:nvSpPr>
        <p:spPr>
          <a:xfrm>
            <a:off x="1276350" y="2392265"/>
            <a:ext cx="7677680" cy="923330"/>
          </a:xfrm>
        </p:spPr>
        <p:txBody>
          <a:bodyPr/>
          <a:lstStyle/>
          <a:p>
            <a:pPr algn="ctr"/>
            <a:r>
              <a:rPr lang="fr-FR" sz="2400" dirty="0"/>
              <a:t>- Formation offre &amp; produit Fenêtre PVC –</a:t>
            </a:r>
            <a:br>
              <a:rPr lang="fr-FR" sz="2400" dirty="0"/>
            </a:br>
            <a:r>
              <a:rPr lang="fr-FR" sz="1800" b="0" cap="none" dirty="0"/>
              <a:t>Par Denis Boulanger et Christophe Guillet</a:t>
            </a:r>
            <a:br>
              <a:rPr lang="fr-FR" sz="1800" b="0" cap="none" dirty="0"/>
            </a:br>
            <a:r>
              <a:rPr lang="fr-FR" sz="1800" b="0" cap="none" dirty="0"/>
              <a:t>26/06/2023</a:t>
            </a:r>
          </a:p>
        </p:txBody>
      </p:sp>
    </p:spTree>
    <p:extLst>
      <p:ext uri="{BB962C8B-B14F-4D97-AF65-F5344CB8AC3E}">
        <p14:creationId xmlns:p14="http://schemas.microsoft.com/office/powerpoint/2010/main" val="314161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Lexique</a:t>
            </a:r>
            <a:endParaRPr lang="fr-FR" sz="2400" b="1" cap="none" dirty="0">
              <a:solidFill>
                <a:srgbClr val="00B050"/>
              </a:solidFill>
              <a:latin typeface="+mj-lt"/>
              <a:cs typeface="+mj-cs"/>
            </a:endParaRPr>
          </a:p>
        </p:txBody>
      </p:sp>
      <p:sp>
        <p:nvSpPr>
          <p:cNvPr id="2" name="ZoneTexte 1"/>
          <p:cNvSpPr txBox="1"/>
          <p:nvPr/>
        </p:nvSpPr>
        <p:spPr>
          <a:xfrm>
            <a:off x="301336" y="665018"/>
            <a:ext cx="7980219" cy="369332"/>
          </a:xfrm>
          <a:prstGeom prst="rect">
            <a:avLst/>
          </a:prstGeom>
          <a:noFill/>
        </p:spPr>
        <p:txBody>
          <a:bodyPr wrap="square" rtlCol="0">
            <a:spAutoFit/>
          </a:bodyPr>
          <a:lstStyle/>
          <a:p>
            <a:pPr marL="342900" indent="-342900">
              <a:buAutoNum type="arabicPeriod"/>
            </a:pPr>
            <a:endParaRPr lang="fr-FR" dirty="0"/>
          </a:p>
        </p:txBody>
      </p:sp>
      <p:sp>
        <p:nvSpPr>
          <p:cNvPr id="5" name="Rectangle 4"/>
          <p:cNvSpPr/>
          <p:nvPr/>
        </p:nvSpPr>
        <p:spPr>
          <a:xfrm>
            <a:off x="823897" y="665018"/>
            <a:ext cx="6256171" cy="369332"/>
          </a:xfrm>
          <a:prstGeom prst="rect">
            <a:avLst/>
          </a:prstGeom>
        </p:spPr>
        <p:txBody>
          <a:bodyPr wrap="square">
            <a:spAutoFit/>
          </a:bodyPr>
          <a:lstStyle/>
          <a:p>
            <a:r>
              <a:rPr lang="fr-FR" dirty="0"/>
              <a:t>LA FENETRE : LE DORMANT ET L’OUVRANT</a:t>
            </a: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897" y="1193113"/>
            <a:ext cx="4539920" cy="3240000"/>
          </a:xfrm>
          <a:prstGeom prst="rect">
            <a:avLst/>
          </a:prstGeom>
        </p:spPr>
      </p:pic>
      <p:pic>
        <p:nvPicPr>
          <p:cNvPr id="6" name="Image 5">
            <a:extLst>
              <a:ext uri="{FF2B5EF4-FFF2-40B4-BE49-F238E27FC236}">
                <a16:creationId xmlns:a16="http://schemas.microsoft.com/office/drawing/2014/main" id="{D0910F5B-8ED3-EA2C-4F4D-BE9EABB9A0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7920" y="1561823"/>
            <a:ext cx="3664296" cy="2449524"/>
          </a:xfrm>
          <a:prstGeom prst="rect">
            <a:avLst/>
          </a:prstGeom>
        </p:spPr>
      </p:pic>
    </p:spTree>
    <p:extLst>
      <p:ext uri="{BB962C8B-B14F-4D97-AF65-F5344CB8AC3E}">
        <p14:creationId xmlns:p14="http://schemas.microsoft.com/office/powerpoint/2010/main" val="223190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Lexique</a:t>
            </a:r>
            <a:endParaRPr lang="fr-FR" sz="2400" b="1" cap="none" dirty="0">
              <a:solidFill>
                <a:srgbClr val="00B050"/>
              </a:solidFill>
              <a:latin typeface="+mj-lt"/>
              <a:cs typeface="+mj-cs"/>
            </a:endParaRPr>
          </a:p>
        </p:txBody>
      </p:sp>
      <p:sp>
        <p:nvSpPr>
          <p:cNvPr id="2" name="ZoneTexte 1"/>
          <p:cNvSpPr txBox="1"/>
          <p:nvPr/>
        </p:nvSpPr>
        <p:spPr>
          <a:xfrm>
            <a:off x="301336" y="665018"/>
            <a:ext cx="7980219" cy="369332"/>
          </a:xfrm>
          <a:prstGeom prst="rect">
            <a:avLst/>
          </a:prstGeom>
          <a:noFill/>
        </p:spPr>
        <p:txBody>
          <a:bodyPr wrap="square" rtlCol="0">
            <a:spAutoFit/>
          </a:bodyPr>
          <a:lstStyle/>
          <a:p>
            <a:pPr marL="342900" indent="-342900">
              <a:buAutoNum type="arabicPeriod"/>
            </a:pPr>
            <a:endParaRPr lang="fr-FR" dirty="0"/>
          </a:p>
        </p:txBody>
      </p:sp>
      <p:sp>
        <p:nvSpPr>
          <p:cNvPr id="5" name="Rectangle 4"/>
          <p:cNvSpPr/>
          <p:nvPr/>
        </p:nvSpPr>
        <p:spPr>
          <a:xfrm>
            <a:off x="823897" y="665018"/>
            <a:ext cx="6256171" cy="369332"/>
          </a:xfrm>
          <a:prstGeom prst="rect">
            <a:avLst/>
          </a:prstGeom>
        </p:spPr>
        <p:txBody>
          <a:bodyPr wrap="square">
            <a:spAutoFit/>
          </a:bodyPr>
          <a:lstStyle/>
          <a:p>
            <a:r>
              <a:rPr lang="fr-FR" dirty="0"/>
              <a:t>LA FENETRE : LE DORMANT ET L’OUVRANT</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4651" y="1273206"/>
            <a:ext cx="4415094" cy="3600000"/>
          </a:xfrm>
          <a:prstGeom prst="rect">
            <a:avLst/>
          </a:prstGeom>
        </p:spPr>
      </p:pic>
    </p:spTree>
    <p:extLst>
      <p:ext uri="{BB962C8B-B14F-4D97-AF65-F5344CB8AC3E}">
        <p14:creationId xmlns:p14="http://schemas.microsoft.com/office/powerpoint/2010/main" val="197577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Lexique</a:t>
            </a:r>
            <a:endParaRPr lang="fr-FR" sz="2400" b="1" cap="none" dirty="0">
              <a:solidFill>
                <a:srgbClr val="00B050"/>
              </a:solidFill>
              <a:latin typeface="+mj-lt"/>
              <a:cs typeface="+mj-cs"/>
            </a:endParaRPr>
          </a:p>
        </p:txBody>
      </p:sp>
      <p:sp>
        <p:nvSpPr>
          <p:cNvPr id="2" name="ZoneTexte 1"/>
          <p:cNvSpPr txBox="1"/>
          <p:nvPr/>
        </p:nvSpPr>
        <p:spPr>
          <a:xfrm>
            <a:off x="301336" y="665018"/>
            <a:ext cx="7980219" cy="369332"/>
          </a:xfrm>
          <a:prstGeom prst="rect">
            <a:avLst/>
          </a:prstGeom>
          <a:noFill/>
        </p:spPr>
        <p:txBody>
          <a:bodyPr wrap="square" rtlCol="0">
            <a:spAutoFit/>
          </a:bodyPr>
          <a:lstStyle/>
          <a:p>
            <a:pPr marL="342900" indent="-342900">
              <a:buAutoNum type="arabicPeriod"/>
            </a:pPr>
            <a:endParaRPr lang="fr-FR" dirty="0"/>
          </a:p>
        </p:txBody>
      </p:sp>
      <p:sp>
        <p:nvSpPr>
          <p:cNvPr id="4" name="Rectangle 3"/>
          <p:cNvSpPr/>
          <p:nvPr/>
        </p:nvSpPr>
        <p:spPr>
          <a:xfrm>
            <a:off x="823899" y="743758"/>
            <a:ext cx="4042016" cy="3985706"/>
          </a:xfrm>
          <a:prstGeom prst="rect">
            <a:avLst/>
          </a:prstGeom>
        </p:spPr>
        <p:txBody>
          <a:bodyPr wrap="square">
            <a:spAutoFit/>
          </a:bodyPr>
          <a:lstStyle/>
          <a:p>
            <a:r>
              <a:rPr lang="fr-FR" sz="1100" u="sng" dirty="0"/>
              <a:t>LE DORMANT (ou cadre dormant) </a:t>
            </a:r>
          </a:p>
          <a:p>
            <a:endParaRPr lang="fr-FR" sz="1100" u="sng" dirty="0"/>
          </a:p>
          <a:p>
            <a:r>
              <a:rPr lang="fr-FR" sz="1100" dirty="0"/>
              <a:t>Cadre extérieur de la fenêtre fixé dans le gros œuvre ; il est composé des éléments suivants :</a:t>
            </a:r>
          </a:p>
          <a:p>
            <a:endParaRPr lang="fr-FR" sz="1100" dirty="0"/>
          </a:p>
          <a:p>
            <a:pPr marL="171450" indent="-171450">
              <a:buFontTx/>
              <a:buChar char="-"/>
            </a:pPr>
            <a:r>
              <a:rPr lang="fr-FR" sz="1100" dirty="0"/>
              <a:t>Le montant dormant : éléments verticaux</a:t>
            </a:r>
          </a:p>
          <a:p>
            <a:pPr marL="171450" indent="-171450">
              <a:buFontTx/>
              <a:buChar char="-"/>
            </a:pPr>
            <a:r>
              <a:rPr lang="fr-FR" sz="1100" dirty="0"/>
              <a:t>La traverse dormante : élément supérieur horizontal ou cintré</a:t>
            </a:r>
          </a:p>
          <a:p>
            <a:pPr marL="171450" indent="-171450">
              <a:buFontTx/>
              <a:buChar char="-"/>
            </a:pPr>
            <a:r>
              <a:rPr lang="fr-FR" sz="1100" dirty="0"/>
              <a:t>L’appui : élément inférieur horizontal ; cet élément a un rôle prépondérant pour l’étanchéité à l’eau de la fenêtre</a:t>
            </a:r>
          </a:p>
          <a:p>
            <a:pPr marL="171450" indent="-171450">
              <a:buFontTx/>
              <a:buChar char="-"/>
            </a:pPr>
            <a:r>
              <a:rPr lang="fr-FR" sz="1100" dirty="0"/>
              <a:t>Le meneau : élément vertical destiné à créer des zones pour les fenêtres composées. En horizontal l'élément est appelé traverse</a:t>
            </a:r>
          </a:p>
          <a:p>
            <a:pPr marL="171450" indent="-171450">
              <a:buFontTx/>
              <a:buChar char="-"/>
            </a:pPr>
            <a:r>
              <a:rPr lang="fr-FR" sz="1100" dirty="0"/>
              <a:t>La tapée d’isolation (ou fourrure d’épaisseur) : élément qui se fixe à l’extérieur du dormant et destiné à compenser les différentes épaisseurs de doublages</a:t>
            </a:r>
          </a:p>
          <a:p>
            <a:endParaRPr lang="fr-FR" sz="1100" dirty="0"/>
          </a:p>
          <a:p>
            <a:endParaRPr lang="fr-FR" sz="1100" dirty="0"/>
          </a:p>
          <a:p>
            <a:endParaRPr lang="fr-FR" sz="1100" dirty="0"/>
          </a:p>
          <a:p>
            <a:endParaRPr lang="fr-FR" sz="1100" dirty="0"/>
          </a:p>
          <a:p>
            <a:endParaRPr lang="fr-FR" sz="1100" dirty="0"/>
          </a:p>
          <a:p>
            <a:endParaRPr lang="fr-FR" sz="1100" dirty="0"/>
          </a:p>
          <a:p>
            <a:endParaRPr lang="fr-FR" sz="1100" dirty="0"/>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3074" y="1034350"/>
            <a:ext cx="3920978" cy="3195272"/>
          </a:xfrm>
          <a:prstGeom prst="rect">
            <a:avLst/>
          </a:prstGeom>
        </p:spPr>
      </p:pic>
    </p:spTree>
    <p:extLst>
      <p:ext uri="{BB962C8B-B14F-4D97-AF65-F5344CB8AC3E}">
        <p14:creationId xmlns:p14="http://schemas.microsoft.com/office/powerpoint/2010/main" val="1765182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Lexique</a:t>
            </a:r>
            <a:endParaRPr lang="fr-FR" sz="2400" b="1" cap="none" dirty="0">
              <a:solidFill>
                <a:srgbClr val="00B050"/>
              </a:solidFill>
              <a:latin typeface="+mj-lt"/>
              <a:cs typeface="+mj-cs"/>
            </a:endParaRPr>
          </a:p>
        </p:txBody>
      </p:sp>
      <p:sp>
        <p:nvSpPr>
          <p:cNvPr id="2" name="ZoneTexte 1"/>
          <p:cNvSpPr txBox="1"/>
          <p:nvPr/>
        </p:nvSpPr>
        <p:spPr>
          <a:xfrm>
            <a:off x="301336" y="665018"/>
            <a:ext cx="7980219" cy="369332"/>
          </a:xfrm>
          <a:prstGeom prst="rect">
            <a:avLst/>
          </a:prstGeom>
          <a:noFill/>
        </p:spPr>
        <p:txBody>
          <a:bodyPr wrap="square" rtlCol="0">
            <a:spAutoFit/>
          </a:bodyPr>
          <a:lstStyle/>
          <a:p>
            <a:pPr marL="342900" indent="-342900">
              <a:buAutoNum type="arabicPeriod"/>
            </a:pPr>
            <a:endParaRPr lang="fr-FR" dirty="0"/>
          </a:p>
        </p:txBody>
      </p:sp>
      <p:sp>
        <p:nvSpPr>
          <p:cNvPr id="4" name="Rectangle 3"/>
          <p:cNvSpPr/>
          <p:nvPr/>
        </p:nvSpPr>
        <p:spPr>
          <a:xfrm>
            <a:off x="823898" y="743758"/>
            <a:ext cx="4375119" cy="3308598"/>
          </a:xfrm>
          <a:prstGeom prst="rect">
            <a:avLst/>
          </a:prstGeom>
        </p:spPr>
        <p:txBody>
          <a:bodyPr wrap="square">
            <a:spAutoFit/>
          </a:bodyPr>
          <a:lstStyle/>
          <a:p>
            <a:r>
              <a:rPr lang="fr-FR" sz="1100" u="sng" dirty="0"/>
              <a:t>L’OUVRANT (ou vantail) </a:t>
            </a:r>
          </a:p>
          <a:p>
            <a:endParaRPr lang="fr-FR" sz="1100" u="sng" dirty="0"/>
          </a:p>
          <a:p>
            <a:r>
              <a:rPr lang="fr-FR" sz="1100" dirty="0"/>
              <a:t>Elément mobile de la fenêtre lié au dormant, il est composé des éléments suivants dans le cas des fenêtres à deux vantaux :</a:t>
            </a:r>
          </a:p>
          <a:p>
            <a:endParaRPr lang="fr-FR" sz="1100" dirty="0"/>
          </a:p>
          <a:p>
            <a:pPr marL="171450" indent="-171450">
              <a:buFontTx/>
              <a:buChar char="-"/>
            </a:pPr>
            <a:r>
              <a:rPr lang="fr-FR" sz="1100" dirty="0"/>
              <a:t>L’ouvrant principal (ou vantail crémone) : cet ouvrant est celui sur lequel est fixé la poignée de manœuvre</a:t>
            </a:r>
          </a:p>
          <a:p>
            <a:pPr marL="171450" indent="-171450">
              <a:buFontTx/>
              <a:buChar char="-"/>
            </a:pPr>
            <a:r>
              <a:rPr lang="fr-FR" sz="1100" dirty="0"/>
              <a:t>L’ouvrant secondaire (ou vantail gâche) : cet ouvrant est celui sur lequel est fixée la gâche de verrouillage</a:t>
            </a:r>
          </a:p>
          <a:p>
            <a:pPr marL="171450" indent="-171450">
              <a:buFontTx/>
              <a:buChar char="-"/>
            </a:pPr>
            <a:r>
              <a:rPr lang="fr-FR" sz="1100" dirty="0"/>
              <a:t>Le battant fiche : élément vertical ou horizontal (cas des abattants) recevant les organes de rotation</a:t>
            </a:r>
          </a:p>
          <a:p>
            <a:pPr marL="171450" indent="-171450">
              <a:buFontTx/>
              <a:buChar char="-"/>
            </a:pPr>
            <a:r>
              <a:rPr lang="fr-FR" sz="1100" dirty="0"/>
              <a:t>Le battant crémone : élément vertical ou horizontal (cas des abattants) recevant les organes de condamnation</a:t>
            </a:r>
          </a:p>
          <a:p>
            <a:pPr marL="171450" indent="-171450">
              <a:buFontTx/>
              <a:buChar char="-"/>
            </a:pPr>
            <a:r>
              <a:rPr lang="fr-FR" sz="1100" dirty="0"/>
              <a:t>Le battant gâche : élément vertical recevant les organes de verrouillage. Il n’existe que dans les menuiseries à deux vantaux</a:t>
            </a:r>
          </a:p>
          <a:p>
            <a:pPr marL="171450" indent="-171450">
              <a:buFontTx/>
              <a:buChar char="-"/>
            </a:pPr>
            <a:r>
              <a:rPr lang="fr-FR" sz="1100" dirty="0"/>
              <a:t>La traverse haute : élément horizontal supérieur</a:t>
            </a:r>
          </a:p>
          <a:p>
            <a:pPr marL="171450" indent="-171450">
              <a:buFontTx/>
              <a:buChar char="-"/>
            </a:pPr>
            <a:r>
              <a:rPr lang="fr-FR" sz="1100" dirty="0"/>
              <a:t>La traverse basse : élément horizontal inférieur</a:t>
            </a:r>
          </a:p>
          <a:p>
            <a:pPr marL="171450" indent="-171450">
              <a:buFontTx/>
              <a:buChar char="-"/>
            </a:pPr>
            <a:r>
              <a:rPr lang="fr-FR" sz="1100" dirty="0"/>
              <a:t>La traverse intermédiaire : élément horizontal destiné à séparer un vitrage en plusieurs parties</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9017" y="1135809"/>
            <a:ext cx="3796881" cy="3094143"/>
          </a:xfrm>
          <a:prstGeom prst="rect">
            <a:avLst/>
          </a:prstGeom>
        </p:spPr>
      </p:pic>
    </p:spTree>
    <p:extLst>
      <p:ext uri="{BB962C8B-B14F-4D97-AF65-F5344CB8AC3E}">
        <p14:creationId xmlns:p14="http://schemas.microsoft.com/office/powerpoint/2010/main" val="138043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Lexique</a:t>
            </a:r>
            <a:endParaRPr lang="fr-FR" sz="2400" b="1" cap="none" dirty="0">
              <a:solidFill>
                <a:srgbClr val="00B050"/>
              </a:solidFill>
              <a:latin typeface="+mj-lt"/>
              <a:cs typeface="+mj-cs"/>
            </a:endParaRPr>
          </a:p>
        </p:txBody>
      </p:sp>
      <p:sp>
        <p:nvSpPr>
          <p:cNvPr id="2" name="ZoneTexte 1"/>
          <p:cNvSpPr txBox="1"/>
          <p:nvPr/>
        </p:nvSpPr>
        <p:spPr>
          <a:xfrm>
            <a:off x="301336" y="665018"/>
            <a:ext cx="7980219" cy="369332"/>
          </a:xfrm>
          <a:prstGeom prst="rect">
            <a:avLst/>
          </a:prstGeom>
          <a:noFill/>
        </p:spPr>
        <p:txBody>
          <a:bodyPr wrap="square" rtlCol="0">
            <a:spAutoFit/>
          </a:bodyPr>
          <a:lstStyle/>
          <a:p>
            <a:pPr marL="342900" indent="-342900">
              <a:buAutoNum type="arabicPeriod"/>
            </a:pPr>
            <a:endParaRPr lang="fr-FR" dirty="0"/>
          </a:p>
        </p:txBody>
      </p:sp>
      <p:sp>
        <p:nvSpPr>
          <p:cNvPr id="4" name="Rectangle 3"/>
          <p:cNvSpPr/>
          <p:nvPr/>
        </p:nvSpPr>
        <p:spPr>
          <a:xfrm>
            <a:off x="823898" y="743758"/>
            <a:ext cx="4375119" cy="2462213"/>
          </a:xfrm>
          <a:prstGeom prst="rect">
            <a:avLst/>
          </a:prstGeom>
        </p:spPr>
        <p:txBody>
          <a:bodyPr wrap="square">
            <a:spAutoFit/>
          </a:bodyPr>
          <a:lstStyle/>
          <a:p>
            <a:r>
              <a:rPr lang="fr-FR" sz="1100" u="sng" dirty="0"/>
              <a:t>L’OUVRANT (ou vantail) </a:t>
            </a:r>
          </a:p>
          <a:p>
            <a:endParaRPr lang="fr-FR" sz="1100" u="sng" dirty="0"/>
          </a:p>
          <a:p>
            <a:endParaRPr lang="fr-FR" sz="1100" dirty="0"/>
          </a:p>
          <a:p>
            <a:pPr marL="171450" indent="-171450">
              <a:buFontTx/>
              <a:buChar char="-"/>
            </a:pPr>
            <a:r>
              <a:rPr lang="fr-FR" sz="1100" dirty="0"/>
              <a:t>La battue : élément extérieur destiné à reproduire une feuillure de liaison entre les deux vantaux</a:t>
            </a:r>
          </a:p>
          <a:p>
            <a:pPr marL="171450" indent="-171450">
              <a:buFontTx/>
              <a:buChar char="-"/>
            </a:pPr>
            <a:r>
              <a:rPr lang="fr-FR" sz="1100" dirty="0"/>
              <a:t>Le battement : élément intérieur optionnel destiné à l’esthétique</a:t>
            </a:r>
          </a:p>
          <a:p>
            <a:pPr marL="171450" indent="-171450">
              <a:buFontTx/>
              <a:buChar char="-"/>
            </a:pPr>
            <a:r>
              <a:rPr lang="fr-FR" sz="1100" dirty="0"/>
              <a:t>Le jet d’eau : élément horizontal posé à l’extérieur sur la traverse basse de l’ouvrant et destiner à améliorer l’étanchéité à l’eau (dans les nouvelles conceptions ce jet d’eau est principalement esthétique).</a:t>
            </a:r>
          </a:p>
          <a:p>
            <a:pPr marL="171450" indent="-171450">
              <a:buFontTx/>
              <a:buChar char="-"/>
            </a:pPr>
            <a:r>
              <a:rPr lang="fr-FR" sz="1100" dirty="0"/>
              <a:t>Le soubassement : partie basse optionnelle d’un ouvrant pouvant être pleine ou vitrée</a:t>
            </a:r>
          </a:p>
          <a:p>
            <a:pPr marL="171450" indent="-171450">
              <a:buFontTx/>
              <a:buChar char="-"/>
            </a:pPr>
            <a:r>
              <a:rPr lang="fr-FR" sz="1100" dirty="0"/>
              <a:t>La parclose : profilé destiné à bloquer le vitrage dans la feuillure à verre</a:t>
            </a: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9017" y="1100027"/>
            <a:ext cx="3796881" cy="3094143"/>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9792" y="3138846"/>
            <a:ext cx="2049288" cy="1910823"/>
          </a:xfrm>
          <a:prstGeom prst="rect">
            <a:avLst/>
          </a:prstGeom>
        </p:spPr>
      </p:pic>
    </p:spTree>
    <p:extLst>
      <p:ext uri="{BB962C8B-B14F-4D97-AF65-F5344CB8AC3E}">
        <p14:creationId xmlns:p14="http://schemas.microsoft.com/office/powerpoint/2010/main" val="315553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Lexique</a:t>
            </a:r>
            <a:endParaRPr lang="fr-FR" sz="2400" b="1" cap="none" dirty="0">
              <a:solidFill>
                <a:srgbClr val="00B050"/>
              </a:solidFill>
              <a:latin typeface="+mj-lt"/>
              <a:cs typeface="+mj-cs"/>
            </a:endParaRPr>
          </a:p>
        </p:txBody>
      </p:sp>
      <p:sp>
        <p:nvSpPr>
          <p:cNvPr id="2" name="ZoneTexte 1"/>
          <p:cNvSpPr txBox="1"/>
          <p:nvPr/>
        </p:nvSpPr>
        <p:spPr>
          <a:xfrm>
            <a:off x="301336" y="665018"/>
            <a:ext cx="7980219" cy="369332"/>
          </a:xfrm>
          <a:prstGeom prst="rect">
            <a:avLst/>
          </a:prstGeom>
          <a:noFill/>
        </p:spPr>
        <p:txBody>
          <a:bodyPr wrap="square" rtlCol="0">
            <a:spAutoFit/>
          </a:bodyPr>
          <a:lstStyle/>
          <a:p>
            <a:pPr marL="342900" indent="-342900">
              <a:buAutoNum type="arabicPeriod"/>
            </a:pPr>
            <a:endParaRPr lang="fr-FR" dirty="0"/>
          </a:p>
        </p:txBody>
      </p:sp>
      <p:sp>
        <p:nvSpPr>
          <p:cNvPr id="5" name="Rectangle 4"/>
          <p:cNvSpPr/>
          <p:nvPr/>
        </p:nvSpPr>
        <p:spPr>
          <a:xfrm>
            <a:off x="823897" y="665018"/>
            <a:ext cx="6256171" cy="369332"/>
          </a:xfrm>
          <a:prstGeom prst="rect">
            <a:avLst/>
          </a:prstGeom>
        </p:spPr>
        <p:txBody>
          <a:bodyPr wrap="square">
            <a:spAutoFit/>
          </a:bodyPr>
          <a:lstStyle/>
          <a:p>
            <a:r>
              <a:rPr lang="fr-FR" dirty="0"/>
              <a:t>LA QUINCAILLERIE </a:t>
            </a:r>
          </a:p>
        </p:txBody>
      </p:sp>
      <p:sp>
        <p:nvSpPr>
          <p:cNvPr id="3" name="Rectangle 2"/>
          <p:cNvSpPr/>
          <p:nvPr/>
        </p:nvSpPr>
        <p:spPr>
          <a:xfrm>
            <a:off x="823897" y="1177678"/>
            <a:ext cx="6066761" cy="1446550"/>
          </a:xfrm>
          <a:prstGeom prst="rect">
            <a:avLst/>
          </a:prstGeom>
        </p:spPr>
        <p:txBody>
          <a:bodyPr wrap="square">
            <a:spAutoFit/>
          </a:bodyPr>
          <a:lstStyle/>
          <a:p>
            <a:pPr marL="171450" indent="-171450">
              <a:buFontTx/>
              <a:buChar char="-"/>
            </a:pPr>
            <a:r>
              <a:rPr lang="fr-FR" sz="1100" dirty="0"/>
              <a:t>La garniture d’étanchéité (ou joint d’étanchéité) : composant souple destiné à limiter le passage d’air entre le dormant et l’ouvrant</a:t>
            </a:r>
          </a:p>
          <a:p>
            <a:pPr marL="171450" indent="-171450">
              <a:buFontTx/>
              <a:buChar char="-"/>
            </a:pPr>
            <a:r>
              <a:rPr lang="fr-FR" sz="1100" dirty="0"/>
              <a:t>La crémone : système mécanique assurant la condamnation des ouvrants sur le dormant</a:t>
            </a:r>
          </a:p>
          <a:p>
            <a:pPr marL="171450" indent="-171450">
              <a:buFontTx/>
              <a:buChar char="-"/>
            </a:pPr>
            <a:r>
              <a:rPr lang="fr-FR" sz="1100" dirty="0"/>
              <a:t>La gâche : composant anti-usure destiné à recevoir les organes de verrouillage de la crémone</a:t>
            </a:r>
          </a:p>
          <a:p>
            <a:pPr marL="171450" indent="-171450">
              <a:buFontTx/>
              <a:buChar char="-"/>
            </a:pPr>
            <a:r>
              <a:rPr lang="fr-FR" sz="1100" dirty="0"/>
              <a:t>Le verrou : système mécanique à baïonnette destiné à bloquer un vantail secondaire</a:t>
            </a:r>
          </a:p>
          <a:p>
            <a:pPr marL="171450" indent="-171450">
              <a:buFontTx/>
              <a:buChar char="-"/>
            </a:pPr>
            <a:r>
              <a:rPr lang="fr-FR" sz="1100" dirty="0"/>
              <a:t>La fiche : composant destiné à assurer la rotation du vantail sur le dormant</a:t>
            </a:r>
          </a:p>
          <a:p>
            <a:pPr marL="171450" indent="-171450">
              <a:buFontTx/>
              <a:buChar char="-"/>
            </a:pPr>
            <a:r>
              <a:rPr lang="fr-FR" sz="1100" dirty="0"/>
              <a:t>Le </a:t>
            </a:r>
            <a:r>
              <a:rPr lang="fr-FR" sz="1100" dirty="0" err="1"/>
              <a:t>fouillot</a:t>
            </a:r>
            <a:r>
              <a:rPr lang="fr-FR" sz="1100" dirty="0"/>
              <a:t> : axe du carré de manœuvre de la poignée</a:t>
            </a:r>
          </a:p>
        </p:txBody>
      </p:sp>
    </p:spTree>
    <p:extLst>
      <p:ext uri="{BB962C8B-B14F-4D97-AF65-F5344CB8AC3E}">
        <p14:creationId xmlns:p14="http://schemas.microsoft.com/office/powerpoint/2010/main" val="110851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D52E7CA-940C-4B6E-9E73-0245BA95FC91}" type="slidenum">
              <a:rPr lang="fr-FR" smtClean="0"/>
              <a:pPr/>
              <a:t>16</a:t>
            </a:fld>
            <a:r>
              <a:rPr lang="fr-FR"/>
              <a:t> /</a:t>
            </a:r>
            <a:endParaRPr lang="fr-FR" dirty="0"/>
          </a:p>
        </p:txBody>
      </p:sp>
      <p:sp>
        <p:nvSpPr>
          <p:cNvPr id="3" name="Espace réservé du pied de page 2"/>
          <p:cNvSpPr>
            <a:spLocks noGrp="1"/>
          </p:cNvSpPr>
          <p:nvPr>
            <p:ph type="ftr" sz="quarter" idx="3"/>
          </p:nvPr>
        </p:nvSpPr>
        <p:spPr/>
        <p:txBody>
          <a:bodyPr/>
          <a:lstStyle/>
          <a:p>
            <a:r>
              <a:rPr lang="fr-FR">
                <a:solidFill>
                  <a:srgbClr val="17428C"/>
                </a:solidFill>
              </a:rPr>
              <a:t>Titre présentation</a:t>
            </a:r>
            <a:endParaRPr lang="fr-FR" dirty="0">
              <a:solidFill>
                <a:srgbClr val="17428C"/>
              </a:solidFill>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1164" y="1207302"/>
            <a:ext cx="1749505" cy="711232"/>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6322" y="2393343"/>
            <a:ext cx="2759190" cy="1724494"/>
          </a:xfrm>
          <a:prstGeom prst="rect">
            <a:avLst/>
          </a:prstGeom>
        </p:spPr>
      </p:pic>
      <p:pic>
        <p:nvPicPr>
          <p:cNvPr id="6" name="Imag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9800000">
            <a:off x="2103397" y="603192"/>
            <a:ext cx="1362012" cy="1919452"/>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96141">
            <a:off x="258394" y="524843"/>
            <a:ext cx="1550701" cy="2193426"/>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984695">
            <a:off x="3882580" y="975704"/>
            <a:ext cx="1248517" cy="1765994"/>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313169" y="3039308"/>
            <a:ext cx="5173231" cy="1754326"/>
          </a:xfrm>
          <a:prstGeom prst="rect">
            <a:avLst/>
          </a:prstGeom>
          <a:noFill/>
        </p:spPr>
        <p:txBody>
          <a:bodyPr wrap="square" rtlCol="0">
            <a:spAutoFit/>
          </a:bodyPr>
          <a:lstStyle/>
          <a:p>
            <a:r>
              <a:rPr lang="fr-FR" dirty="0"/>
              <a:t>Nos profilés, nos gammes de produits, ainsi que notre fabrication sont certifiés.</a:t>
            </a:r>
          </a:p>
          <a:p>
            <a:endParaRPr lang="fr-FR" dirty="0"/>
          </a:p>
          <a:p>
            <a:r>
              <a:rPr lang="fr-FR" dirty="0"/>
              <a:t>Ceci assure le respect de la norme, des performances déclarées, et de la qualité de fabrication</a:t>
            </a:r>
          </a:p>
        </p:txBody>
      </p:sp>
      <p:sp>
        <p:nvSpPr>
          <p:cNvPr id="10" name="Titre 2"/>
          <p:cNvSpPr txBox="1">
            <a:spLocks/>
          </p:cNvSpPr>
          <p:nvPr/>
        </p:nvSpPr>
        <p:spPr>
          <a:xfrm>
            <a:off x="839707" y="35233"/>
            <a:ext cx="8172000" cy="261610"/>
          </a:xfrm>
          <a:prstGeom prst="rect">
            <a:avLst/>
          </a:prstGeom>
        </p:spPr>
        <p:txBody>
          <a:bodyPr/>
          <a:lstStyle>
            <a:lvl1pPr algn="l" defTabSz="914400" rtl="0" eaLnBrk="1" latinLnBrk="0" hangingPunct="1">
              <a:spcBef>
                <a:spcPct val="0"/>
              </a:spcBef>
              <a:buNone/>
              <a:defRPr sz="1700" kern="1200" cap="all" baseline="0">
                <a:solidFill>
                  <a:schemeClr val="tx2"/>
                </a:solidFill>
                <a:latin typeface="Arial" panose="020B0604020202020204" pitchFamily="34" charset="0"/>
                <a:ea typeface="+mj-ea"/>
                <a:cs typeface="Arial" panose="020B0604020202020204" pitchFamily="34" charset="0"/>
              </a:defRPr>
            </a:lvl1pPr>
          </a:lstStyle>
          <a:p>
            <a:r>
              <a:rPr lang="fr-FR" dirty="0"/>
              <a:t>Environnement certificatif - </a:t>
            </a:r>
            <a:r>
              <a:rPr lang="fr-FR" dirty="0" err="1"/>
              <a:t>LabelS</a:t>
            </a:r>
            <a:endParaRPr lang="fr-FR" dirty="0"/>
          </a:p>
        </p:txBody>
      </p:sp>
    </p:spTree>
    <p:extLst>
      <p:ext uri="{BB962C8B-B14F-4D97-AF65-F5344CB8AC3E}">
        <p14:creationId xmlns:p14="http://schemas.microsoft.com/office/powerpoint/2010/main" val="233417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système de fenêtre en pvc</a:t>
            </a:r>
            <a:endParaRPr lang="fr-FR" sz="2400" b="1" cap="none" dirty="0">
              <a:solidFill>
                <a:srgbClr val="00B050"/>
              </a:solidFill>
              <a:latin typeface="+mj-lt"/>
              <a:cs typeface="+mj-cs"/>
            </a:endParaRPr>
          </a:p>
        </p:txBody>
      </p:sp>
      <p:sp>
        <p:nvSpPr>
          <p:cNvPr id="4" name="Rectangle 3"/>
          <p:cNvSpPr/>
          <p:nvPr/>
        </p:nvSpPr>
        <p:spPr>
          <a:xfrm>
            <a:off x="823898" y="521690"/>
            <a:ext cx="6550085" cy="4370427"/>
          </a:xfrm>
          <a:prstGeom prst="rect">
            <a:avLst/>
          </a:prstGeom>
        </p:spPr>
        <p:txBody>
          <a:bodyPr wrap="square">
            <a:spAutoFit/>
          </a:bodyPr>
          <a:lstStyle/>
          <a:p>
            <a:r>
              <a:rPr lang="fr-FR" sz="1100" u="sng" dirty="0"/>
              <a:t>L’AVIS TECHNIQUE</a:t>
            </a:r>
          </a:p>
          <a:p>
            <a:endParaRPr lang="fr-FR" sz="1100" dirty="0"/>
          </a:p>
          <a:p>
            <a:r>
              <a:rPr lang="fr-FR" sz="1100" dirty="0"/>
              <a:t>C’est une procédure qui vise à valider une conception de fenêtre dès lors que cette conception ne peut, de par sa nature, s’appuyer sur des textes normatifs en vigueurs.</a:t>
            </a:r>
          </a:p>
          <a:p>
            <a:endParaRPr lang="fr-FR" sz="1100" dirty="0"/>
          </a:p>
          <a:p>
            <a:r>
              <a:rPr lang="fr-FR" sz="1100" dirty="0"/>
              <a:t>Il s’agit alors de menuiseries dites NON TRADITIONNELLES.</a:t>
            </a:r>
          </a:p>
          <a:p>
            <a:endParaRPr lang="fr-FR" sz="1100" dirty="0"/>
          </a:p>
          <a:p>
            <a:r>
              <a:rPr lang="fr-FR" sz="1100" dirty="0"/>
              <a:t>Sont notamment concernés les SYSTEMES de menuiseries en PVC, et les menuiseries aluminium à rupture de pont thermiques en PVC.</a:t>
            </a:r>
          </a:p>
          <a:p>
            <a:endParaRPr lang="fr-FR" sz="1100" dirty="0"/>
          </a:p>
          <a:p>
            <a:r>
              <a:rPr lang="fr-FR" sz="1100" dirty="0"/>
              <a:t>L’Avis Technique est formulé par un groupe d’experts qui se réunissent dans le cadre du CSTB au sein d’un GROUPE SPECIALISE n°6 (GS6). Ce groupe se prononce sur un dossier établi par le demandeur et instruit par le rapporteur du CSTB.</a:t>
            </a:r>
          </a:p>
          <a:p>
            <a:endParaRPr lang="fr-FR" sz="1100" dirty="0"/>
          </a:p>
          <a:p>
            <a:r>
              <a:rPr lang="fr-FR" sz="1100" dirty="0"/>
              <a:t>Ce document est un avis sur l’aptitude à l’emploi du SYSTEME pour la fabrication de fenêtres en PVC destinées au marché métropolitain et DOM TOM.</a:t>
            </a:r>
          </a:p>
          <a:p>
            <a:endParaRPr lang="fr-FR" sz="1100" dirty="0"/>
          </a:p>
          <a:p>
            <a:r>
              <a:rPr lang="fr-FR" sz="1100" dirty="0"/>
              <a:t>Les essais, à minima, des performances de perméabilité à l’air, d’étanchéité à l’eau et de résistance aux effets du vent, réalisés par le demandeur et par le CSTB dans le cadre de l’instruction sont destinés à vérifier l’aptitude à l’emploi. L’Avis Technique ne fait état d ‘aucun niveau de performance </a:t>
            </a:r>
            <a:r>
              <a:rPr lang="fr-FR" sz="1600" b="1" dirty="0">
                <a:solidFill>
                  <a:srgbClr val="FF0000"/>
                </a:solidFill>
              </a:rPr>
              <a:t>A.E.V.</a:t>
            </a:r>
          </a:p>
          <a:p>
            <a:endParaRPr lang="fr-FR" sz="1100" dirty="0"/>
          </a:p>
          <a:p>
            <a:r>
              <a:rPr lang="fr-FR" sz="1100" dirty="0"/>
              <a:t>Les typologies et les dimensions retenues dans l’Avis Technique résultent d’essais effectués par le fabriquant et par le CSTB. Elles déterminent un DOMAINE D’EMPLOI représentatif d’une gamme courante de fenêtres.</a:t>
            </a:r>
          </a:p>
        </p:txBody>
      </p:sp>
    </p:spTree>
    <p:extLst>
      <p:ext uri="{BB962C8B-B14F-4D97-AF65-F5344CB8AC3E}">
        <p14:creationId xmlns:p14="http://schemas.microsoft.com/office/powerpoint/2010/main" val="66598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D52E7CA-940C-4B6E-9E73-0245BA95FC91}" type="slidenum">
              <a:rPr lang="fr-FR" smtClean="0"/>
              <a:pPr/>
              <a:t>18</a:t>
            </a:fld>
            <a:r>
              <a:rPr lang="fr-FR"/>
              <a:t> /</a:t>
            </a:r>
            <a:endParaRPr lang="fr-FR" dirty="0"/>
          </a:p>
        </p:txBody>
      </p:sp>
      <p:sp>
        <p:nvSpPr>
          <p:cNvPr id="3" name="Titre 2"/>
          <p:cNvSpPr>
            <a:spLocks noGrp="1"/>
          </p:cNvSpPr>
          <p:nvPr>
            <p:ph type="title"/>
          </p:nvPr>
        </p:nvSpPr>
        <p:spPr/>
        <p:txBody>
          <a:bodyPr/>
          <a:lstStyle/>
          <a:p>
            <a:r>
              <a:rPr lang="fr-FR" dirty="0"/>
              <a:t>Vitrage</a:t>
            </a:r>
          </a:p>
        </p:txBody>
      </p:sp>
      <p:sp>
        <p:nvSpPr>
          <p:cNvPr id="4" name="Espace réservé du pied de page 3"/>
          <p:cNvSpPr>
            <a:spLocks noGrp="1"/>
          </p:cNvSpPr>
          <p:nvPr>
            <p:ph type="ftr" sz="quarter" idx="3"/>
          </p:nvPr>
        </p:nvSpPr>
        <p:spPr/>
        <p:txBody>
          <a:bodyPr/>
          <a:lstStyle/>
          <a:p>
            <a:r>
              <a:rPr lang="fr-FR">
                <a:solidFill>
                  <a:srgbClr val="17428C"/>
                </a:solidFill>
              </a:rPr>
              <a:t>Titre présentation</a:t>
            </a:r>
            <a:endParaRPr lang="fr-FR" dirty="0">
              <a:solidFill>
                <a:srgbClr val="17428C"/>
              </a:solidFill>
            </a:endParaRPr>
          </a:p>
        </p:txBody>
      </p:sp>
      <p:pic>
        <p:nvPicPr>
          <p:cNvPr id="5" name="Imag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91175" y="234000"/>
            <a:ext cx="3810000" cy="2619375"/>
          </a:xfrm>
          <a:prstGeom prst="rect">
            <a:avLst/>
          </a:prstGeom>
        </p:spPr>
      </p:pic>
      <p:pic>
        <p:nvPicPr>
          <p:cNvPr id="15" name="Image 14"/>
          <p:cNvPicPr>
            <a:picLocks noChangeAspect="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52000" y="841169"/>
            <a:ext cx="5659313" cy="2311606"/>
          </a:xfrm>
          <a:prstGeom prst="rect">
            <a:avLst/>
          </a:prstGeom>
        </p:spPr>
      </p:pic>
      <p:pic>
        <p:nvPicPr>
          <p:cNvPr id="16" name="Imag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000" y="3326323"/>
            <a:ext cx="2024475" cy="1771416"/>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4760" y="3642419"/>
            <a:ext cx="2697815" cy="1443798"/>
          </a:xfrm>
          <a:prstGeom prst="rect">
            <a:avLst/>
          </a:prstGeom>
        </p:spPr>
      </p:pic>
      <p:sp>
        <p:nvSpPr>
          <p:cNvPr id="20" name="Rectangle 19"/>
          <p:cNvSpPr/>
          <p:nvPr/>
        </p:nvSpPr>
        <p:spPr>
          <a:xfrm>
            <a:off x="5750860" y="3443430"/>
            <a:ext cx="3277799" cy="1200329"/>
          </a:xfrm>
          <a:prstGeom prst="rect">
            <a:avLst/>
          </a:prstGeom>
        </p:spPr>
        <p:txBody>
          <a:bodyPr wrap="square">
            <a:spAutoFit/>
          </a:bodyPr>
          <a:lstStyle/>
          <a:p>
            <a:r>
              <a:rPr lang="fr-FR" dirty="0">
                <a:hlinkClick r:id="rId6"/>
              </a:rPr>
              <a:t>https://fr.saint-gobain-building-glass.com/fr/guide-de-choix-portes-en-verre-pour-linterieur-0</a:t>
            </a:r>
            <a:r>
              <a:rPr lang="fr-FR" dirty="0"/>
              <a:t> </a:t>
            </a:r>
          </a:p>
        </p:txBody>
      </p:sp>
    </p:spTree>
    <p:extLst>
      <p:ext uri="{BB962C8B-B14F-4D97-AF65-F5344CB8AC3E}">
        <p14:creationId xmlns:p14="http://schemas.microsoft.com/office/powerpoint/2010/main" val="289010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BFCB55B-9E09-65CB-07E9-68C1EF68DBD4}"/>
              </a:ext>
            </a:extLst>
          </p:cNvPr>
          <p:cNvSpPr>
            <a:spLocks noGrp="1"/>
          </p:cNvSpPr>
          <p:nvPr>
            <p:ph type="sldNum" sz="quarter" idx="12"/>
          </p:nvPr>
        </p:nvSpPr>
        <p:spPr/>
        <p:txBody>
          <a:bodyPr/>
          <a:lstStyle/>
          <a:p>
            <a:fld id="{DD52E7CA-940C-4B6E-9E73-0245BA95FC91}" type="slidenum">
              <a:rPr lang="fr-FR" smtClean="0"/>
              <a:pPr/>
              <a:t>19</a:t>
            </a:fld>
            <a:r>
              <a:rPr lang="fr-FR"/>
              <a:t> /</a:t>
            </a:r>
            <a:endParaRPr lang="fr-FR" dirty="0"/>
          </a:p>
        </p:txBody>
      </p:sp>
      <p:sp>
        <p:nvSpPr>
          <p:cNvPr id="3" name="Titre 2">
            <a:extLst>
              <a:ext uri="{FF2B5EF4-FFF2-40B4-BE49-F238E27FC236}">
                <a16:creationId xmlns:a16="http://schemas.microsoft.com/office/drawing/2014/main" id="{94CE7993-3C2C-64E7-FECE-8E23557BD5C0}"/>
              </a:ext>
            </a:extLst>
          </p:cNvPr>
          <p:cNvSpPr>
            <a:spLocks noGrp="1"/>
          </p:cNvSpPr>
          <p:nvPr>
            <p:ph type="title"/>
          </p:nvPr>
        </p:nvSpPr>
        <p:spPr/>
        <p:txBody>
          <a:bodyPr/>
          <a:lstStyle/>
          <a:p>
            <a:r>
              <a:rPr lang="fr-FR" dirty="0"/>
              <a:t>VITRAGE : FONCTION APPORT DE LUMIERE </a:t>
            </a:r>
          </a:p>
        </p:txBody>
      </p:sp>
      <p:pic>
        <p:nvPicPr>
          <p:cNvPr id="6" name="Image 5">
            <a:extLst>
              <a:ext uri="{FF2B5EF4-FFF2-40B4-BE49-F238E27FC236}">
                <a16:creationId xmlns:a16="http://schemas.microsoft.com/office/drawing/2014/main" id="{F9786291-FBA9-E0E9-156C-69A71272B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8498" y="614051"/>
            <a:ext cx="6170027" cy="4078492"/>
          </a:xfrm>
          <a:prstGeom prst="rect">
            <a:avLst/>
          </a:prstGeom>
        </p:spPr>
      </p:pic>
    </p:spTree>
    <p:extLst>
      <p:ext uri="{BB962C8B-B14F-4D97-AF65-F5344CB8AC3E}">
        <p14:creationId xmlns:p14="http://schemas.microsoft.com/office/powerpoint/2010/main" val="96328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D52E7CA-940C-4B6E-9E73-0245BA95FC91}" type="slidenum">
              <a:rPr lang="fr-FR" smtClean="0"/>
              <a:pPr/>
              <a:t>2</a:t>
            </a:fld>
            <a:r>
              <a:rPr lang="fr-FR"/>
              <a:t> /</a:t>
            </a:r>
            <a:endParaRPr lang="fr-FR" dirty="0"/>
          </a:p>
        </p:txBody>
      </p:sp>
      <p:sp>
        <p:nvSpPr>
          <p:cNvPr id="5" name="Espace réservé du pied de page 4"/>
          <p:cNvSpPr>
            <a:spLocks noGrp="1"/>
          </p:cNvSpPr>
          <p:nvPr>
            <p:ph type="ftr" sz="quarter" idx="3"/>
          </p:nvPr>
        </p:nvSpPr>
        <p:spPr/>
        <p:txBody>
          <a:bodyPr/>
          <a:lstStyle/>
          <a:p>
            <a:r>
              <a:rPr lang="fr-FR" dirty="0">
                <a:solidFill>
                  <a:srgbClr val="17428C"/>
                </a:solidFill>
              </a:rPr>
              <a:t>Comité innovation - 2 mars 2018</a:t>
            </a:r>
          </a:p>
        </p:txBody>
      </p:sp>
      <p:sp>
        <p:nvSpPr>
          <p:cNvPr id="7" name="Espace réservé du texte 2"/>
          <p:cNvSpPr txBox="1">
            <a:spLocks/>
          </p:cNvSpPr>
          <p:nvPr/>
        </p:nvSpPr>
        <p:spPr>
          <a:xfrm>
            <a:off x="4649973" y="71562"/>
            <a:ext cx="4300468" cy="4436643"/>
          </a:xfrm>
          <a:prstGeom prst="rect">
            <a:avLst/>
          </a:prstGeom>
        </p:spPr>
        <p:txBody>
          <a:bodyPr vert="horz" lIns="91440" tIns="45720" rIns="91440" bIns="45720" rtlCol="0" anchor="t" anchorCtr="0">
            <a:noAutofit/>
          </a:bodyPr>
          <a:lstStyle>
            <a:lvl1pPr marL="228600" marR="0" indent="-228600" algn="l" defTabSz="914400" rtl="0" eaLnBrk="1" fontAlgn="auto" latinLnBrk="0" hangingPunct="1">
              <a:lnSpc>
                <a:spcPct val="90000"/>
              </a:lnSpc>
              <a:spcBef>
                <a:spcPts val="600"/>
              </a:spcBef>
              <a:spcAft>
                <a:spcPts val="0"/>
              </a:spcAft>
              <a:buClrTx/>
              <a:buSzTx/>
              <a:buFont typeface="+mj-lt"/>
              <a:buAutoNum type="arabicParenR"/>
              <a:tabLst/>
              <a:defRPr sz="1200" b="0" i="0" kern="1200" cap="none" baseline="0">
                <a:ln>
                  <a:noFill/>
                </a:ln>
                <a:solidFill>
                  <a:schemeClr val="bg1"/>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90000"/>
              </a:lnSpc>
              <a:spcBef>
                <a:spcPts val="0"/>
              </a:spcBef>
              <a:spcAft>
                <a:spcPts val="0"/>
              </a:spcAft>
              <a:buClrTx/>
              <a:buSzPct val="80000"/>
              <a:buFont typeface="Wingdings" panose="05000000000000000000" pitchFamily="2" charset="2"/>
              <a:buNone/>
              <a:tabLst/>
              <a:defRPr sz="1800" b="0" kern="1200">
                <a:solidFill>
                  <a:schemeClr val="tx1">
                    <a:tint val="75000"/>
                  </a:schemeClr>
                </a:solidFill>
                <a:latin typeface="Arial" panose="020B0604020202020204" pitchFamily="34" charset="0"/>
                <a:ea typeface="+mn-ea"/>
                <a:cs typeface="Arial" panose="020B0604020202020204" pitchFamily="34" charset="0"/>
              </a:defRPr>
            </a:lvl2pPr>
            <a:lvl3pPr marL="914400" marR="0" indent="0" algn="l" defTabSz="914400" rtl="0" eaLnBrk="1" fontAlgn="auto" latinLnBrk="0" hangingPunct="1">
              <a:lnSpc>
                <a:spcPct val="90000"/>
              </a:lnSpc>
              <a:spcBef>
                <a:spcPts val="0"/>
              </a:spcBef>
              <a:spcAft>
                <a:spcPts val="0"/>
              </a:spcAft>
              <a:buClrTx/>
              <a:buSzPct val="100000"/>
              <a:buFont typeface="Arial" panose="020B0604020202020204" pitchFamily="34" charset="0"/>
              <a:buNone/>
              <a:tabLst/>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marR="0" indent="0" algn="l" defTabSz="914400" rtl="0" eaLnBrk="1" fontAlgn="auto" latinLnBrk="0" hangingPunct="1">
              <a:lnSpc>
                <a:spcPct val="90000"/>
              </a:lnSpc>
              <a:spcBef>
                <a:spcPts val="0"/>
              </a:spcBef>
              <a:spcAft>
                <a:spcPts val="0"/>
              </a:spcAft>
              <a:buClrTx/>
              <a:buSzTx/>
              <a:buFontTx/>
              <a:buNone/>
              <a:tabLst/>
              <a:defRPr sz="1400" kern="1200">
                <a:solidFill>
                  <a:schemeClr val="tx1">
                    <a:tint val="75000"/>
                  </a:schemeClr>
                </a:solidFill>
                <a:latin typeface="+mn-lt"/>
                <a:ea typeface="+mn-ea"/>
                <a:cs typeface="+mn-cs"/>
              </a:defRPr>
            </a:lvl6pPr>
            <a:lvl7pPr marL="2743200" marR="0" indent="0" algn="l" defTabSz="914400" rtl="0" eaLnBrk="1" fontAlgn="auto" latinLnBrk="0" hangingPunct="1">
              <a:lnSpc>
                <a:spcPct val="90000"/>
              </a:lnSpc>
              <a:spcBef>
                <a:spcPts val="0"/>
              </a:spcBef>
              <a:spcAft>
                <a:spcPts val="0"/>
              </a:spcAft>
              <a:buClrTx/>
              <a:buSzTx/>
              <a:buFontTx/>
              <a:buNone/>
              <a:tabLst/>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nSpc>
                <a:spcPct val="150000"/>
              </a:lnSpc>
            </a:pPr>
            <a:r>
              <a:rPr lang="fr-FR" sz="1800" dirty="0"/>
              <a:t> Nos entités </a:t>
            </a:r>
          </a:p>
          <a:p>
            <a:pPr>
              <a:lnSpc>
                <a:spcPct val="150000"/>
              </a:lnSpc>
            </a:pPr>
            <a:r>
              <a:rPr lang="fr-FR" sz="1800" dirty="0"/>
              <a:t> Notre métier et son environnement</a:t>
            </a:r>
          </a:p>
          <a:p>
            <a:pPr>
              <a:lnSpc>
                <a:spcPct val="150000"/>
              </a:lnSpc>
            </a:pPr>
            <a:r>
              <a:rPr lang="fr-FR" sz="1800" dirty="0"/>
              <a:t> Anatomie d’une menuiserie et son occultation</a:t>
            </a:r>
          </a:p>
          <a:p>
            <a:pPr>
              <a:lnSpc>
                <a:spcPct val="150000"/>
              </a:lnSpc>
            </a:pPr>
            <a:r>
              <a:rPr lang="fr-FR" sz="1800" dirty="0"/>
              <a:t> Que vendons nous chez Lapeyre Industries</a:t>
            </a:r>
          </a:p>
          <a:p>
            <a:pPr>
              <a:lnSpc>
                <a:spcPct val="150000"/>
              </a:lnSpc>
            </a:pPr>
            <a:r>
              <a:rPr lang="fr-FR" sz="1800" dirty="0"/>
              <a:t> Planche de profil</a:t>
            </a:r>
          </a:p>
          <a:p>
            <a:pPr>
              <a:lnSpc>
                <a:spcPct val="150000"/>
              </a:lnSpc>
            </a:pPr>
            <a:r>
              <a:rPr lang="fr-FR" sz="1800" dirty="0"/>
              <a:t> Planche portes d’entrée</a:t>
            </a:r>
          </a:p>
          <a:p>
            <a:pPr>
              <a:lnSpc>
                <a:spcPct val="150000"/>
              </a:lnSpc>
            </a:pPr>
            <a:r>
              <a:rPr lang="fr-FR" sz="1800" dirty="0"/>
              <a:t> Offres commerciale PVC</a:t>
            </a:r>
          </a:p>
          <a:p>
            <a:pPr lvl="1">
              <a:lnSpc>
                <a:spcPct val="150000"/>
              </a:lnSpc>
            </a:pPr>
            <a:endParaRPr lang="fr-FR" sz="2400" dirty="0"/>
          </a:p>
          <a:p>
            <a:pPr>
              <a:lnSpc>
                <a:spcPct val="150000"/>
              </a:lnSpc>
            </a:pPr>
            <a:endParaRPr lang="fr-FR" sz="1800" dirty="0"/>
          </a:p>
          <a:p>
            <a:pPr marL="0" indent="0">
              <a:lnSpc>
                <a:spcPct val="150000"/>
              </a:lnSpc>
              <a:buNone/>
            </a:pPr>
            <a:endParaRPr lang="fr-FR" sz="1800" dirty="0"/>
          </a:p>
        </p:txBody>
      </p:sp>
    </p:spTree>
    <p:extLst>
      <p:ext uri="{BB962C8B-B14F-4D97-AF65-F5344CB8AC3E}">
        <p14:creationId xmlns:p14="http://schemas.microsoft.com/office/powerpoint/2010/main" val="276691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09EADF-6C6F-EBB0-276D-0BE7BEF350BB}"/>
              </a:ext>
            </a:extLst>
          </p:cNvPr>
          <p:cNvSpPr>
            <a:spLocks noGrp="1"/>
          </p:cNvSpPr>
          <p:nvPr>
            <p:ph type="sldNum" sz="quarter" idx="12"/>
          </p:nvPr>
        </p:nvSpPr>
        <p:spPr/>
        <p:txBody>
          <a:bodyPr/>
          <a:lstStyle/>
          <a:p>
            <a:fld id="{DD52E7CA-940C-4B6E-9E73-0245BA95FC91}" type="slidenum">
              <a:rPr lang="fr-FR" smtClean="0"/>
              <a:pPr/>
              <a:t>20</a:t>
            </a:fld>
            <a:r>
              <a:rPr lang="fr-FR"/>
              <a:t> /</a:t>
            </a:r>
            <a:endParaRPr lang="fr-FR" dirty="0"/>
          </a:p>
        </p:txBody>
      </p:sp>
      <p:sp>
        <p:nvSpPr>
          <p:cNvPr id="3" name="Titre 2">
            <a:extLst>
              <a:ext uri="{FF2B5EF4-FFF2-40B4-BE49-F238E27FC236}">
                <a16:creationId xmlns:a16="http://schemas.microsoft.com/office/drawing/2014/main" id="{0E36C2CF-7086-1E9E-C463-2A7D222F19AC}"/>
              </a:ext>
            </a:extLst>
          </p:cNvPr>
          <p:cNvSpPr>
            <a:spLocks noGrp="1"/>
          </p:cNvSpPr>
          <p:nvPr>
            <p:ph type="title"/>
          </p:nvPr>
        </p:nvSpPr>
        <p:spPr/>
        <p:txBody>
          <a:bodyPr/>
          <a:lstStyle/>
          <a:p>
            <a:r>
              <a:rPr lang="fr-FR" dirty="0"/>
              <a:t>VITRAGE : FONCTION ISOLATION THERMIQUE</a:t>
            </a:r>
          </a:p>
        </p:txBody>
      </p:sp>
      <p:pic>
        <p:nvPicPr>
          <p:cNvPr id="6" name="Image 5">
            <a:extLst>
              <a:ext uri="{FF2B5EF4-FFF2-40B4-BE49-F238E27FC236}">
                <a16:creationId xmlns:a16="http://schemas.microsoft.com/office/drawing/2014/main" id="{474659EC-FB22-8815-DBE7-C8AF3CE183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8542" y="543046"/>
            <a:ext cx="6043031" cy="4169890"/>
          </a:xfrm>
          <a:prstGeom prst="rect">
            <a:avLst/>
          </a:prstGeom>
        </p:spPr>
      </p:pic>
    </p:spTree>
    <p:extLst>
      <p:ext uri="{BB962C8B-B14F-4D97-AF65-F5344CB8AC3E}">
        <p14:creationId xmlns:p14="http://schemas.microsoft.com/office/powerpoint/2010/main" val="255875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09EADF-6C6F-EBB0-276D-0BE7BEF350BB}"/>
              </a:ext>
            </a:extLst>
          </p:cNvPr>
          <p:cNvSpPr>
            <a:spLocks noGrp="1"/>
          </p:cNvSpPr>
          <p:nvPr>
            <p:ph type="sldNum" sz="quarter" idx="12"/>
          </p:nvPr>
        </p:nvSpPr>
        <p:spPr/>
        <p:txBody>
          <a:bodyPr/>
          <a:lstStyle/>
          <a:p>
            <a:fld id="{DD52E7CA-940C-4B6E-9E73-0245BA95FC91}" type="slidenum">
              <a:rPr lang="fr-FR" smtClean="0"/>
              <a:pPr/>
              <a:t>21</a:t>
            </a:fld>
            <a:r>
              <a:rPr lang="fr-FR"/>
              <a:t> /</a:t>
            </a:r>
            <a:endParaRPr lang="fr-FR" dirty="0"/>
          </a:p>
        </p:txBody>
      </p:sp>
      <p:sp>
        <p:nvSpPr>
          <p:cNvPr id="3" name="Titre 2">
            <a:extLst>
              <a:ext uri="{FF2B5EF4-FFF2-40B4-BE49-F238E27FC236}">
                <a16:creationId xmlns:a16="http://schemas.microsoft.com/office/drawing/2014/main" id="{0E36C2CF-7086-1E9E-C463-2A7D222F19AC}"/>
              </a:ext>
            </a:extLst>
          </p:cNvPr>
          <p:cNvSpPr>
            <a:spLocks noGrp="1"/>
          </p:cNvSpPr>
          <p:nvPr>
            <p:ph type="title"/>
          </p:nvPr>
        </p:nvSpPr>
        <p:spPr/>
        <p:txBody>
          <a:bodyPr/>
          <a:lstStyle/>
          <a:p>
            <a:r>
              <a:rPr lang="fr-FR" dirty="0"/>
              <a:t>VITRAGE : FONCTION ISOLATION THERMIQUE</a:t>
            </a:r>
          </a:p>
        </p:txBody>
      </p:sp>
      <p:pic>
        <p:nvPicPr>
          <p:cNvPr id="5" name="Image 4">
            <a:extLst>
              <a:ext uri="{FF2B5EF4-FFF2-40B4-BE49-F238E27FC236}">
                <a16:creationId xmlns:a16="http://schemas.microsoft.com/office/drawing/2014/main" id="{AB7FBF56-9BE0-AE4C-C378-D4CDA3FAB9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682" y="640748"/>
            <a:ext cx="6102511" cy="3969844"/>
          </a:xfrm>
          <a:prstGeom prst="rect">
            <a:avLst/>
          </a:prstGeom>
        </p:spPr>
      </p:pic>
    </p:spTree>
    <p:extLst>
      <p:ext uri="{BB962C8B-B14F-4D97-AF65-F5344CB8AC3E}">
        <p14:creationId xmlns:p14="http://schemas.microsoft.com/office/powerpoint/2010/main" val="147574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09EADF-6C6F-EBB0-276D-0BE7BEF350BB}"/>
              </a:ext>
            </a:extLst>
          </p:cNvPr>
          <p:cNvSpPr>
            <a:spLocks noGrp="1"/>
          </p:cNvSpPr>
          <p:nvPr>
            <p:ph type="sldNum" sz="quarter" idx="12"/>
          </p:nvPr>
        </p:nvSpPr>
        <p:spPr/>
        <p:txBody>
          <a:bodyPr/>
          <a:lstStyle/>
          <a:p>
            <a:fld id="{DD52E7CA-940C-4B6E-9E73-0245BA95FC91}" type="slidenum">
              <a:rPr lang="fr-FR" smtClean="0"/>
              <a:pPr/>
              <a:t>22</a:t>
            </a:fld>
            <a:r>
              <a:rPr lang="fr-FR"/>
              <a:t> /</a:t>
            </a:r>
            <a:endParaRPr lang="fr-FR" dirty="0"/>
          </a:p>
        </p:txBody>
      </p:sp>
      <p:sp>
        <p:nvSpPr>
          <p:cNvPr id="3" name="Titre 2">
            <a:extLst>
              <a:ext uri="{FF2B5EF4-FFF2-40B4-BE49-F238E27FC236}">
                <a16:creationId xmlns:a16="http://schemas.microsoft.com/office/drawing/2014/main" id="{0E36C2CF-7086-1E9E-C463-2A7D222F19AC}"/>
              </a:ext>
            </a:extLst>
          </p:cNvPr>
          <p:cNvSpPr>
            <a:spLocks noGrp="1"/>
          </p:cNvSpPr>
          <p:nvPr>
            <p:ph type="title"/>
          </p:nvPr>
        </p:nvSpPr>
        <p:spPr/>
        <p:txBody>
          <a:bodyPr/>
          <a:lstStyle/>
          <a:p>
            <a:r>
              <a:rPr lang="fr-FR" dirty="0"/>
              <a:t>VITRAGE : FONCTION ISOLATION THERMIQUE</a:t>
            </a:r>
          </a:p>
        </p:txBody>
      </p:sp>
      <p:pic>
        <p:nvPicPr>
          <p:cNvPr id="6" name="Image 5">
            <a:extLst>
              <a:ext uri="{FF2B5EF4-FFF2-40B4-BE49-F238E27FC236}">
                <a16:creationId xmlns:a16="http://schemas.microsoft.com/office/drawing/2014/main" id="{6F2B29BA-42AE-0C4B-17EA-413F5C5769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6101" y="680794"/>
            <a:ext cx="5963796" cy="3931263"/>
          </a:xfrm>
          <a:prstGeom prst="rect">
            <a:avLst/>
          </a:prstGeom>
        </p:spPr>
      </p:pic>
    </p:spTree>
    <p:extLst>
      <p:ext uri="{BB962C8B-B14F-4D97-AF65-F5344CB8AC3E}">
        <p14:creationId xmlns:p14="http://schemas.microsoft.com/office/powerpoint/2010/main" val="233233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09EADF-6C6F-EBB0-276D-0BE7BEF350BB}"/>
              </a:ext>
            </a:extLst>
          </p:cNvPr>
          <p:cNvSpPr>
            <a:spLocks noGrp="1"/>
          </p:cNvSpPr>
          <p:nvPr>
            <p:ph type="sldNum" sz="quarter" idx="12"/>
          </p:nvPr>
        </p:nvSpPr>
        <p:spPr/>
        <p:txBody>
          <a:bodyPr/>
          <a:lstStyle/>
          <a:p>
            <a:fld id="{DD52E7CA-940C-4B6E-9E73-0245BA95FC91}" type="slidenum">
              <a:rPr lang="fr-FR" smtClean="0"/>
              <a:pPr/>
              <a:t>23</a:t>
            </a:fld>
            <a:r>
              <a:rPr lang="fr-FR"/>
              <a:t> /</a:t>
            </a:r>
            <a:endParaRPr lang="fr-FR" dirty="0"/>
          </a:p>
        </p:txBody>
      </p:sp>
      <p:sp>
        <p:nvSpPr>
          <p:cNvPr id="3" name="Titre 2">
            <a:extLst>
              <a:ext uri="{FF2B5EF4-FFF2-40B4-BE49-F238E27FC236}">
                <a16:creationId xmlns:a16="http://schemas.microsoft.com/office/drawing/2014/main" id="{0E36C2CF-7086-1E9E-C463-2A7D222F19AC}"/>
              </a:ext>
            </a:extLst>
          </p:cNvPr>
          <p:cNvSpPr>
            <a:spLocks noGrp="1"/>
          </p:cNvSpPr>
          <p:nvPr>
            <p:ph type="title"/>
          </p:nvPr>
        </p:nvSpPr>
        <p:spPr/>
        <p:txBody>
          <a:bodyPr/>
          <a:lstStyle/>
          <a:p>
            <a:r>
              <a:rPr lang="fr-FR" dirty="0"/>
              <a:t>VITRAGE : FONCTION APPORT D’ENERGIE</a:t>
            </a:r>
          </a:p>
        </p:txBody>
      </p:sp>
      <p:pic>
        <p:nvPicPr>
          <p:cNvPr id="5" name="Image 4">
            <a:extLst>
              <a:ext uri="{FF2B5EF4-FFF2-40B4-BE49-F238E27FC236}">
                <a16:creationId xmlns:a16="http://schemas.microsoft.com/office/drawing/2014/main" id="{91E61EA1-6103-84BB-C70F-74E866439E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7052" y="636159"/>
            <a:ext cx="5791337" cy="3871182"/>
          </a:xfrm>
          <a:prstGeom prst="rect">
            <a:avLst/>
          </a:prstGeom>
        </p:spPr>
      </p:pic>
    </p:spTree>
    <p:extLst>
      <p:ext uri="{BB962C8B-B14F-4D97-AF65-F5344CB8AC3E}">
        <p14:creationId xmlns:p14="http://schemas.microsoft.com/office/powerpoint/2010/main" val="3716612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09EADF-6C6F-EBB0-276D-0BE7BEF350BB}"/>
              </a:ext>
            </a:extLst>
          </p:cNvPr>
          <p:cNvSpPr>
            <a:spLocks noGrp="1"/>
          </p:cNvSpPr>
          <p:nvPr>
            <p:ph type="sldNum" sz="quarter" idx="12"/>
          </p:nvPr>
        </p:nvSpPr>
        <p:spPr/>
        <p:txBody>
          <a:bodyPr/>
          <a:lstStyle/>
          <a:p>
            <a:fld id="{DD52E7CA-940C-4B6E-9E73-0245BA95FC91}" type="slidenum">
              <a:rPr lang="fr-FR" smtClean="0"/>
              <a:pPr/>
              <a:t>24</a:t>
            </a:fld>
            <a:r>
              <a:rPr lang="fr-FR"/>
              <a:t> /</a:t>
            </a:r>
            <a:endParaRPr lang="fr-FR" dirty="0"/>
          </a:p>
        </p:txBody>
      </p:sp>
      <p:sp>
        <p:nvSpPr>
          <p:cNvPr id="3" name="Titre 2">
            <a:extLst>
              <a:ext uri="{FF2B5EF4-FFF2-40B4-BE49-F238E27FC236}">
                <a16:creationId xmlns:a16="http://schemas.microsoft.com/office/drawing/2014/main" id="{0E36C2CF-7086-1E9E-C463-2A7D222F19AC}"/>
              </a:ext>
            </a:extLst>
          </p:cNvPr>
          <p:cNvSpPr>
            <a:spLocks noGrp="1"/>
          </p:cNvSpPr>
          <p:nvPr>
            <p:ph type="title"/>
          </p:nvPr>
        </p:nvSpPr>
        <p:spPr/>
        <p:txBody>
          <a:bodyPr/>
          <a:lstStyle/>
          <a:p>
            <a:r>
              <a:rPr lang="fr-FR" dirty="0"/>
              <a:t>VITRAGE : FONCTION APPORT D’ENERGIE</a:t>
            </a:r>
          </a:p>
        </p:txBody>
      </p:sp>
      <p:pic>
        <p:nvPicPr>
          <p:cNvPr id="6" name="Image 5">
            <a:extLst>
              <a:ext uri="{FF2B5EF4-FFF2-40B4-BE49-F238E27FC236}">
                <a16:creationId xmlns:a16="http://schemas.microsoft.com/office/drawing/2014/main" id="{3829EE6D-8689-C180-614C-EE954AE1F8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1635" y="498006"/>
            <a:ext cx="6763594" cy="4147487"/>
          </a:xfrm>
          <a:prstGeom prst="rect">
            <a:avLst/>
          </a:prstGeom>
        </p:spPr>
      </p:pic>
    </p:spTree>
    <p:extLst>
      <p:ext uri="{BB962C8B-B14F-4D97-AF65-F5344CB8AC3E}">
        <p14:creationId xmlns:p14="http://schemas.microsoft.com/office/powerpoint/2010/main" val="2848680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09EADF-6C6F-EBB0-276D-0BE7BEF350BB}"/>
              </a:ext>
            </a:extLst>
          </p:cNvPr>
          <p:cNvSpPr>
            <a:spLocks noGrp="1"/>
          </p:cNvSpPr>
          <p:nvPr>
            <p:ph type="sldNum" sz="quarter" idx="12"/>
          </p:nvPr>
        </p:nvSpPr>
        <p:spPr/>
        <p:txBody>
          <a:bodyPr/>
          <a:lstStyle/>
          <a:p>
            <a:fld id="{DD52E7CA-940C-4B6E-9E73-0245BA95FC91}" type="slidenum">
              <a:rPr lang="fr-FR" smtClean="0"/>
              <a:pPr/>
              <a:t>25</a:t>
            </a:fld>
            <a:r>
              <a:rPr lang="fr-FR"/>
              <a:t> /</a:t>
            </a:r>
            <a:endParaRPr lang="fr-FR" dirty="0"/>
          </a:p>
        </p:txBody>
      </p:sp>
      <p:sp>
        <p:nvSpPr>
          <p:cNvPr id="3" name="Titre 2">
            <a:extLst>
              <a:ext uri="{FF2B5EF4-FFF2-40B4-BE49-F238E27FC236}">
                <a16:creationId xmlns:a16="http://schemas.microsoft.com/office/drawing/2014/main" id="{0E36C2CF-7086-1E9E-C463-2A7D222F19AC}"/>
              </a:ext>
            </a:extLst>
          </p:cNvPr>
          <p:cNvSpPr>
            <a:spLocks noGrp="1"/>
          </p:cNvSpPr>
          <p:nvPr>
            <p:ph type="title"/>
          </p:nvPr>
        </p:nvSpPr>
        <p:spPr/>
        <p:txBody>
          <a:bodyPr/>
          <a:lstStyle/>
          <a:p>
            <a:r>
              <a:rPr lang="fr-FR" dirty="0"/>
              <a:t>VITRAGE : FONCTION ISOLATION ACOUSTIQUE</a:t>
            </a:r>
          </a:p>
        </p:txBody>
      </p:sp>
      <p:pic>
        <p:nvPicPr>
          <p:cNvPr id="5" name="Image 4">
            <a:extLst>
              <a:ext uri="{FF2B5EF4-FFF2-40B4-BE49-F238E27FC236}">
                <a16:creationId xmlns:a16="http://schemas.microsoft.com/office/drawing/2014/main" id="{A82B6377-F00A-597D-85A3-7E0ADCD469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4480" y="687469"/>
            <a:ext cx="6080622" cy="3937927"/>
          </a:xfrm>
          <a:prstGeom prst="rect">
            <a:avLst/>
          </a:prstGeom>
        </p:spPr>
      </p:pic>
    </p:spTree>
    <p:extLst>
      <p:ext uri="{BB962C8B-B14F-4D97-AF65-F5344CB8AC3E}">
        <p14:creationId xmlns:p14="http://schemas.microsoft.com/office/powerpoint/2010/main" val="29740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09EADF-6C6F-EBB0-276D-0BE7BEF350BB}"/>
              </a:ext>
            </a:extLst>
          </p:cNvPr>
          <p:cNvSpPr>
            <a:spLocks noGrp="1"/>
          </p:cNvSpPr>
          <p:nvPr>
            <p:ph type="sldNum" sz="quarter" idx="12"/>
          </p:nvPr>
        </p:nvSpPr>
        <p:spPr/>
        <p:txBody>
          <a:bodyPr/>
          <a:lstStyle/>
          <a:p>
            <a:fld id="{DD52E7CA-940C-4B6E-9E73-0245BA95FC91}" type="slidenum">
              <a:rPr lang="fr-FR" smtClean="0"/>
              <a:pPr/>
              <a:t>26</a:t>
            </a:fld>
            <a:r>
              <a:rPr lang="fr-FR"/>
              <a:t> /</a:t>
            </a:r>
            <a:endParaRPr lang="fr-FR" dirty="0"/>
          </a:p>
        </p:txBody>
      </p:sp>
      <p:sp>
        <p:nvSpPr>
          <p:cNvPr id="3" name="Titre 2">
            <a:extLst>
              <a:ext uri="{FF2B5EF4-FFF2-40B4-BE49-F238E27FC236}">
                <a16:creationId xmlns:a16="http://schemas.microsoft.com/office/drawing/2014/main" id="{0E36C2CF-7086-1E9E-C463-2A7D222F19AC}"/>
              </a:ext>
            </a:extLst>
          </p:cNvPr>
          <p:cNvSpPr>
            <a:spLocks noGrp="1"/>
          </p:cNvSpPr>
          <p:nvPr>
            <p:ph type="title"/>
          </p:nvPr>
        </p:nvSpPr>
        <p:spPr/>
        <p:txBody>
          <a:bodyPr/>
          <a:lstStyle/>
          <a:p>
            <a:r>
              <a:rPr lang="fr-FR" dirty="0"/>
              <a:t>VITRAGE : FONCTION ISOLATION ACOUSTIQUE</a:t>
            </a:r>
          </a:p>
        </p:txBody>
      </p:sp>
      <p:pic>
        <p:nvPicPr>
          <p:cNvPr id="6" name="Image 5">
            <a:extLst>
              <a:ext uri="{FF2B5EF4-FFF2-40B4-BE49-F238E27FC236}">
                <a16:creationId xmlns:a16="http://schemas.microsoft.com/office/drawing/2014/main" id="{994C2DBB-828F-0DDF-C9BB-B1363CC49B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9052" y="579896"/>
            <a:ext cx="5705896" cy="3983708"/>
          </a:xfrm>
          <a:prstGeom prst="rect">
            <a:avLst/>
          </a:prstGeom>
        </p:spPr>
      </p:pic>
    </p:spTree>
    <p:extLst>
      <p:ext uri="{BB962C8B-B14F-4D97-AF65-F5344CB8AC3E}">
        <p14:creationId xmlns:p14="http://schemas.microsoft.com/office/powerpoint/2010/main" val="340816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309EADF-6C6F-EBB0-276D-0BE7BEF350BB}"/>
              </a:ext>
            </a:extLst>
          </p:cNvPr>
          <p:cNvSpPr>
            <a:spLocks noGrp="1"/>
          </p:cNvSpPr>
          <p:nvPr>
            <p:ph type="sldNum" sz="quarter" idx="12"/>
          </p:nvPr>
        </p:nvSpPr>
        <p:spPr/>
        <p:txBody>
          <a:bodyPr/>
          <a:lstStyle/>
          <a:p>
            <a:fld id="{DD52E7CA-940C-4B6E-9E73-0245BA95FC91}" type="slidenum">
              <a:rPr lang="fr-FR" smtClean="0"/>
              <a:pPr/>
              <a:t>27</a:t>
            </a:fld>
            <a:r>
              <a:rPr lang="fr-FR"/>
              <a:t> /</a:t>
            </a:r>
            <a:endParaRPr lang="fr-FR" dirty="0"/>
          </a:p>
        </p:txBody>
      </p:sp>
      <p:sp>
        <p:nvSpPr>
          <p:cNvPr id="3" name="Titre 2">
            <a:extLst>
              <a:ext uri="{FF2B5EF4-FFF2-40B4-BE49-F238E27FC236}">
                <a16:creationId xmlns:a16="http://schemas.microsoft.com/office/drawing/2014/main" id="{0E36C2CF-7086-1E9E-C463-2A7D222F19AC}"/>
              </a:ext>
            </a:extLst>
          </p:cNvPr>
          <p:cNvSpPr>
            <a:spLocks noGrp="1"/>
          </p:cNvSpPr>
          <p:nvPr>
            <p:ph type="title"/>
          </p:nvPr>
        </p:nvSpPr>
        <p:spPr/>
        <p:txBody>
          <a:bodyPr/>
          <a:lstStyle/>
          <a:p>
            <a:r>
              <a:rPr lang="fr-FR" dirty="0"/>
              <a:t>VITRAGE : FONCTION SECURITE</a:t>
            </a:r>
          </a:p>
        </p:txBody>
      </p:sp>
      <p:pic>
        <p:nvPicPr>
          <p:cNvPr id="5" name="Image 4">
            <a:extLst>
              <a:ext uri="{FF2B5EF4-FFF2-40B4-BE49-F238E27FC236}">
                <a16:creationId xmlns:a16="http://schemas.microsoft.com/office/drawing/2014/main" id="{30DB70BB-CA9D-A911-D5E1-F0392E321B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1658" y="553978"/>
            <a:ext cx="6178081" cy="4016819"/>
          </a:xfrm>
          <a:prstGeom prst="rect">
            <a:avLst/>
          </a:prstGeom>
        </p:spPr>
      </p:pic>
    </p:spTree>
    <p:extLst>
      <p:ext uri="{BB962C8B-B14F-4D97-AF65-F5344CB8AC3E}">
        <p14:creationId xmlns:p14="http://schemas.microsoft.com/office/powerpoint/2010/main" val="1877989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système de fenêtre en pvc</a:t>
            </a:r>
            <a:endParaRPr lang="fr-FR" sz="2400" b="1" cap="none" dirty="0">
              <a:solidFill>
                <a:srgbClr val="00B050"/>
              </a:solidFill>
              <a:latin typeface="+mj-lt"/>
              <a:cs typeface="+mj-cs"/>
            </a:endParaRPr>
          </a:p>
        </p:txBody>
      </p:sp>
      <p:sp>
        <p:nvSpPr>
          <p:cNvPr id="4" name="Rectangle 3"/>
          <p:cNvSpPr/>
          <p:nvPr/>
        </p:nvSpPr>
        <p:spPr>
          <a:xfrm>
            <a:off x="823898" y="521690"/>
            <a:ext cx="6550085" cy="4154984"/>
          </a:xfrm>
          <a:prstGeom prst="rect">
            <a:avLst/>
          </a:prstGeom>
        </p:spPr>
        <p:txBody>
          <a:bodyPr wrap="square">
            <a:spAutoFit/>
          </a:bodyPr>
          <a:lstStyle/>
          <a:p>
            <a:r>
              <a:rPr lang="fr-FR" sz="1100" u="sng" dirty="0"/>
              <a:t>LES SYSTEMES D’OUVERTURE :</a:t>
            </a:r>
            <a:r>
              <a:rPr lang="fr-FR" sz="1100" dirty="0"/>
              <a:t> </a:t>
            </a:r>
          </a:p>
          <a:p>
            <a:r>
              <a:rPr lang="fr-FR" sz="1100" dirty="0"/>
              <a:t>Sur le marché français nous retiendrons les 2 familles.</a:t>
            </a:r>
          </a:p>
          <a:p>
            <a:endParaRPr lang="fr-FR" sz="1100" dirty="0"/>
          </a:p>
          <a:p>
            <a:r>
              <a:rPr lang="fr-FR" sz="1100" u="sng" dirty="0"/>
              <a:t>Les ouvrants à frappe</a:t>
            </a:r>
          </a:p>
          <a:p>
            <a:endParaRPr lang="fr-FR" sz="1100" u="sng" dirty="0"/>
          </a:p>
          <a:p>
            <a:pPr marL="171450" indent="-171450">
              <a:buFontTx/>
              <a:buChar char="-"/>
            </a:pPr>
            <a:r>
              <a:rPr lang="fr-FR" sz="1100" dirty="0"/>
              <a:t>L’ouvrant en abattant : l’axe de rotation horizontal est situé sur la traverse basse du vantail. L’ouvrant se déplace à l’intérieur de la pièce</a:t>
            </a:r>
          </a:p>
          <a:p>
            <a:endParaRPr lang="fr-FR" sz="1100" dirty="0"/>
          </a:p>
          <a:p>
            <a:endParaRPr lang="fr-FR" sz="1100" dirty="0"/>
          </a:p>
          <a:p>
            <a:endParaRPr lang="fr-FR" sz="1100" dirty="0"/>
          </a:p>
          <a:p>
            <a:endParaRPr lang="fr-FR" sz="1100" dirty="0"/>
          </a:p>
          <a:p>
            <a:endParaRPr lang="fr-FR" sz="1100" dirty="0"/>
          </a:p>
          <a:p>
            <a:endParaRPr lang="fr-FR" sz="1100" dirty="0"/>
          </a:p>
          <a:p>
            <a:pPr marL="171450" indent="-171450">
              <a:buFontTx/>
              <a:buChar char="-"/>
            </a:pPr>
            <a:r>
              <a:rPr lang="fr-FR" sz="1100" dirty="0"/>
              <a:t>L’ouvrant à la française : l’axe de rotation vertical est situé sur le montant vertical du vantail. L’ouvrant se déplace à l’intérieur de la pièce</a:t>
            </a:r>
          </a:p>
          <a:p>
            <a:endParaRPr lang="fr-FR" sz="1100" dirty="0"/>
          </a:p>
          <a:p>
            <a:endParaRPr lang="fr-FR" sz="1100" dirty="0"/>
          </a:p>
          <a:p>
            <a:endParaRPr lang="fr-FR" sz="1100" dirty="0"/>
          </a:p>
          <a:p>
            <a:endParaRPr lang="fr-FR" sz="1100" dirty="0"/>
          </a:p>
          <a:p>
            <a:endParaRPr lang="fr-FR" sz="1100" dirty="0"/>
          </a:p>
          <a:p>
            <a:endParaRPr lang="fr-FR" sz="1100" dirty="0"/>
          </a:p>
          <a:p>
            <a:endParaRPr lang="fr-FR" sz="1100" dirty="0"/>
          </a:p>
          <a:p>
            <a:endParaRPr lang="fr-FR" sz="1100" dirty="0"/>
          </a:p>
          <a:p>
            <a:endParaRPr lang="fr-FR" sz="1100" dirty="0"/>
          </a:p>
        </p:txBody>
      </p:sp>
      <p:pic>
        <p:nvPicPr>
          <p:cNvPr id="5" name="Image 4"/>
          <p:cNvPicPr>
            <a:picLocks noChangeAspect="1"/>
          </p:cNvPicPr>
          <p:nvPr/>
        </p:nvPicPr>
        <p:blipFill>
          <a:blip r:embed="rId3"/>
          <a:stretch>
            <a:fillRect/>
          </a:stretch>
        </p:blipFill>
        <p:spPr>
          <a:xfrm>
            <a:off x="3711706" y="1782594"/>
            <a:ext cx="1380952" cy="838095"/>
          </a:xfrm>
          <a:prstGeom prst="rect">
            <a:avLst/>
          </a:prstGeom>
        </p:spPr>
      </p:pic>
      <p:pic>
        <p:nvPicPr>
          <p:cNvPr id="6" name="Image 5"/>
          <p:cNvPicPr>
            <a:picLocks noChangeAspect="1"/>
          </p:cNvPicPr>
          <p:nvPr/>
        </p:nvPicPr>
        <p:blipFill>
          <a:blip r:embed="rId4"/>
          <a:stretch>
            <a:fillRect/>
          </a:stretch>
        </p:blipFill>
        <p:spPr>
          <a:xfrm>
            <a:off x="4025992" y="3270569"/>
            <a:ext cx="752381" cy="1476190"/>
          </a:xfrm>
          <a:prstGeom prst="rect">
            <a:avLst/>
          </a:prstGeom>
        </p:spPr>
      </p:pic>
    </p:spTree>
    <p:extLst>
      <p:ext uri="{BB962C8B-B14F-4D97-AF65-F5344CB8AC3E}">
        <p14:creationId xmlns:p14="http://schemas.microsoft.com/office/powerpoint/2010/main" val="332280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système de fenêtre en pvc</a:t>
            </a:r>
            <a:endParaRPr lang="fr-FR" sz="2400" b="1" cap="none" dirty="0">
              <a:solidFill>
                <a:srgbClr val="00B050"/>
              </a:solidFill>
              <a:latin typeface="+mj-lt"/>
              <a:cs typeface="+mj-cs"/>
            </a:endParaRPr>
          </a:p>
        </p:txBody>
      </p:sp>
      <p:sp>
        <p:nvSpPr>
          <p:cNvPr id="4" name="Rectangle 3"/>
          <p:cNvSpPr/>
          <p:nvPr/>
        </p:nvSpPr>
        <p:spPr>
          <a:xfrm>
            <a:off x="823898" y="521690"/>
            <a:ext cx="6550085" cy="4493538"/>
          </a:xfrm>
          <a:prstGeom prst="rect">
            <a:avLst/>
          </a:prstGeom>
        </p:spPr>
        <p:txBody>
          <a:bodyPr wrap="square">
            <a:spAutoFit/>
          </a:bodyPr>
          <a:lstStyle/>
          <a:p>
            <a:r>
              <a:rPr lang="fr-FR" sz="1100" u="sng" dirty="0"/>
              <a:t>LES SYSTEMES D’OUVERTURE :</a:t>
            </a:r>
            <a:r>
              <a:rPr lang="fr-FR" sz="1100" dirty="0"/>
              <a:t> </a:t>
            </a:r>
          </a:p>
          <a:p>
            <a:r>
              <a:rPr lang="fr-FR" sz="1100" dirty="0"/>
              <a:t>Sur le marché français nous retiendrons les 2 familles.</a:t>
            </a:r>
          </a:p>
          <a:p>
            <a:endParaRPr lang="fr-FR" sz="1100" dirty="0"/>
          </a:p>
          <a:p>
            <a:r>
              <a:rPr lang="fr-FR" sz="1100" u="sng" dirty="0"/>
              <a:t>Les ouvrants à frappe</a:t>
            </a:r>
          </a:p>
          <a:p>
            <a:endParaRPr lang="fr-FR" sz="1100" u="sng" dirty="0"/>
          </a:p>
          <a:p>
            <a:pPr marL="171450" indent="-171450">
              <a:buFontTx/>
              <a:buChar char="-"/>
            </a:pPr>
            <a:r>
              <a:rPr lang="fr-FR" sz="1100" dirty="0"/>
              <a:t>L’ouvrant oscillo-battant : Ouverture mixte, à la fois ouvrant en abattant ou ouvrant à la française. L’ouvrant se déplace à l’intérieur de la pièce</a:t>
            </a:r>
          </a:p>
          <a:p>
            <a:pPr marL="171450" indent="-171450">
              <a:buFontTx/>
              <a:buChar char="-"/>
            </a:pPr>
            <a:endParaRPr lang="fr-FR" sz="1100" dirty="0"/>
          </a:p>
          <a:p>
            <a:endParaRPr lang="fr-FR" sz="1100" dirty="0"/>
          </a:p>
          <a:p>
            <a:pPr marL="171450" indent="-171450">
              <a:buFontTx/>
              <a:buChar char="-"/>
            </a:pPr>
            <a:endParaRPr lang="fr-FR" sz="1100" dirty="0"/>
          </a:p>
          <a:p>
            <a:pPr marL="171450" indent="-171450">
              <a:buFontTx/>
              <a:buChar char="-"/>
            </a:pPr>
            <a:endParaRPr lang="fr-FR" sz="1100" dirty="0"/>
          </a:p>
          <a:p>
            <a:pPr marL="171450" indent="-171450">
              <a:buFontTx/>
              <a:buChar char="-"/>
            </a:pPr>
            <a:endParaRPr lang="fr-FR" sz="1100" dirty="0"/>
          </a:p>
          <a:p>
            <a:pPr marL="171450" indent="-171450">
              <a:buFontTx/>
              <a:buChar char="-"/>
            </a:pPr>
            <a:endParaRPr lang="fr-FR" sz="1100" dirty="0"/>
          </a:p>
          <a:p>
            <a:pPr marL="171450" indent="-171450">
              <a:buFontTx/>
              <a:buChar char="-"/>
            </a:pPr>
            <a:endParaRPr lang="fr-FR" sz="1100" dirty="0"/>
          </a:p>
          <a:p>
            <a:endParaRPr lang="fr-FR" sz="1100" dirty="0"/>
          </a:p>
          <a:p>
            <a:endParaRPr lang="fr-FR" sz="1100" dirty="0"/>
          </a:p>
          <a:p>
            <a:pPr marL="171450" indent="-171450">
              <a:buFontTx/>
              <a:buChar char="-"/>
            </a:pPr>
            <a:r>
              <a:rPr lang="fr-FR" sz="1100" dirty="0"/>
              <a:t>L’ouvrant basculant : l’axe de rotation horizontal est situé au milieu des deux montants</a:t>
            </a:r>
          </a:p>
          <a:p>
            <a:pPr marL="171450" indent="-171450">
              <a:buFontTx/>
              <a:buChar char="-"/>
            </a:pPr>
            <a:endParaRPr lang="fr-FR" sz="1100" dirty="0"/>
          </a:p>
          <a:p>
            <a:endParaRPr lang="fr-FR" sz="1100" dirty="0"/>
          </a:p>
          <a:p>
            <a:pPr marL="171450" indent="-171450">
              <a:buFontTx/>
              <a:buChar char="-"/>
            </a:pPr>
            <a:endParaRPr lang="fr-FR" sz="1100" dirty="0"/>
          </a:p>
          <a:p>
            <a:pPr marL="171450" indent="-171450">
              <a:buFontTx/>
              <a:buChar char="-"/>
            </a:pPr>
            <a:r>
              <a:rPr lang="fr-FR" sz="1100" dirty="0"/>
              <a:t>- L’ouvrant extérieur : l’axe de rotation vertical est situé sur le montant vertical du vantail. L’ouvrant se déplace vers l’extérieur de la pièce</a:t>
            </a:r>
          </a:p>
          <a:p>
            <a:endParaRPr lang="fr-FR" sz="1100" dirty="0"/>
          </a:p>
          <a:p>
            <a:endParaRPr lang="fr-FR" sz="1100" dirty="0"/>
          </a:p>
          <a:p>
            <a:endParaRPr lang="fr-FR" sz="1100" dirty="0"/>
          </a:p>
        </p:txBody>
      </p:sp>
      <p:pic>
        <p:nvPicPr>
          <p:cNvPr id="2" name="Image 1"/>
          <p:cNvPicPr>
            <a:picLocks noChangeAspect="1"/>
          </p:cNvPicPr>
          <p:nvPr/>
        </p:nvPicPr>
        <p:blipFill>
          <a:blip r:embed="rId3"/>
          <a:stretch>
            <a:fillRect/>
          </a:stretch>
        </p:blipFill>
        <p:spPr>
          <a:xfrm>
            <a:off x="3665606" y="1775130"/>
            <a:ext cx="866667" cy="1266667"/>
          </a:xfrm>
          <a:prstGeom prst="rect">
            <a:avLst/>
          </a:prstGeom>
        </p:spPr>
      </p:pic>
    </p:spTree>
    <p:extLst>
      <p:ext uri="{BB962C8B-B14F-4D97-AF65-F5344CB8AC3E}">
        <p14:creationId xmlns:p14="http://schemas.microsoft.com/office/powerpoint/2010/main" val="214321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D52E7CA-940C-4B6E-9E73-0245BA95FC91}" type="slidenum">
              <a:rPr lang="fr-FR" smtClean="0"/>
              <a:pPr/>
              <a:t>3</a:t>
            </a:fld>
            <a:r>
              <a:rPr lang="fr-FR"/>
              <a:t> /</a:t>
            </a:r>
            <a:endParaRPr lang="fr-FR" dirty="0"/>
          </a:p>
        </p:txBody>
      </p:sp>
      <p:sp>
        <p:nvSpPr>
          <p:cNvPr id="3" name="Titre 2"/>
          <p:cNvSpPr>
            <a:spLocks noGrp="1"/>
          </p:cNvSpPr>
          <p:nvPr>
            <p:ph type="title"/>
          </p:nvPr>
        </p:nvSpPr>
        <p:spPr/>
        <p:txBody>
          <a:bodyPr/>
          <a:lstStyle/>
          <a:p>
            <a:r>
              <a:rPr lang="fr-FR" dirty="0"/>
              <a:t>Nos entités</a:t>
            </a:r>
          </a:p>
        </p:txBody>
      </p:sp>
      <p:sp>
        <p:nvSpPr>
          <p:cNvPr id="4" name="Espace réservé du pied de page 3"/>
          <p:cNvSpPr>
            <a:spLocks noGrp="1"/>
          </p:cNvSpPr>
          <p:nvPr>
            <p:ph type="ftr" sz="quarter" idx="3"/>
          </p:nvPr>
        </p:nvSpPr>
        <p:spPr/>
        <p:txBody>
          <a:bodyPr/>
          <a:lstStyle/>
          <a:p>
            <a:r>
              <a:rPr lang="fr-FR">
                <a:solidFill>
                  <a:srgbClr val="17428C"/>
                </a:solidFill>
              </a:rPr>
              <a:t>Titre présentation</a:t>
            </a:r>
            <a:endParaRPr lang="fr-FR" dirty="0">
              <a:solidFill>
                <a:srgbClr val="17428C"/>
              </a:solidFill>
            </a:endParaRPr>
          </a:p>
        </p:txBody>
      </p:sp>
      <p:grpSp>
        <p:nvGrpSpPr>
          <p:cNvPr id="27" name="Groupe 26"/>
          <p:cNvGrpSpPr/>
          <p:nvPr/>
        </p:nvGrpSpPr>
        <p:grpSpPr>
          <a:xfrm>
            <a:off x="1245999" y="1571202"/>
            <a:ext cx="6053064" cy="2373808"/>
            <a:chOff x="408061" y="2755958"/>
            <a:chExt cx="9664965" cy="3790273"/>
          </a:xfrm>
        </p:grpSpPr>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6458" y="2755958"/>
              <a:ext cx="2349153" cy="1044575"/>
            </a:xfrm>
            <a:prstGeom prst="rect">
              <a:avLst/>
            </a:prstGeom>
            <a:ln>
              <a:solidFill>
                <a:schemeClr val="tx1"/>
              </a:solidFill>
            </a:ln>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422" y="5585038"/>
              <a:ext cx="1247775" cy="773621"/>
            </a:xfrm>
            <a:prstGeom prst="rect">
              <a:avLst/>
            </a:prstGeom>
            <a:ln>
              <a:solidFill>
                <a:schemeClr val="tx1"/>
              </a:solidFill>
            </a:ln>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3130" y="5648455"/>
              <a:ext cx="1066800" cy="688191"/>
            </a:xfrm>
            <a:prstGeom prst="rect">
              <a:avLst/>
            </a:prstGeom>
            <a:ln>
              <a:solidFill>
                <a:schemeClr val="tx1"/>
              </a:solidFill>
            </a:ln>
          </p:spPr>
        </p:pic>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0038" y="5662501"/>
              <a:ext cx="977777" cy="360000"/>
            </a:xfrm>
            <a:prstGeom prst="rect">
              <a:avLst/>
            </a:prstGeom>
            <a:ln>
              <a:solidFill>
                <a:schemeClr val="tx1"/>
              </a:solidFill>
            </a:ln>
          </p:spPr>
        </p:pic>
        <p:pic>
          <p:nvPicPr>
            <p:cNvPr id="9" name="Imag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91541" y="4335572"/>
              <a:ext cx="1981485" cy="636699"/>
            </a:xfrm>
            <a:prstGeom prst="rect">
              <a:avLst/>
            </a:prstGeom>
            <a:ln>
              <a:solidFill>
                <a:schemeClr val="tx1"/>
              </a:solidFill>
            </a:ln>
          </p:spPr>
        </p:pic>
        <p:pic>
          <p:nvPicPr>
            <p:cNvPr id="10" name="Imag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26158" y="5644732"/>
              <a:ext cx="686864" cy="686864"/>
            </a:xfrm>
            <a:prstGeom prst="rect">
              <a:avLst/>
            </a:prstGeom>
            <a:ln>
              <a:solidFill>
                <a:schemeClr val="tx1"/>
              </a:solidFill>
            </a:ln>
          </p:spPr>
        </p:pic>
        <p:cxnSp>
          <p:nvCxnSpPr>
            <p:cNvPr id="11" name="Connecteur droit 10"/>
            <p:cNvCxnSpPr>
              <a:stCxn id="5" idx="2"/>
            </p:cNvCxnSpPr>
            <p:nvPr/>
          </p:nvCxnSpPr>
          <p:spPr>
            <a:xfrm>
              <a:off x="5741035" y="3800533"/>
              <a:ext cx="0" cy="538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a:off x="1166841" y="4069868"/>
              <a:ext cx="7915442"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a:endCxn id="8" idx="0"/>
            </p:cNvCxnSpPr>
            <p:nvPr/>
          </p:nvCxnSpPr>
          <p:spPr>
            <a:xfrm>
              <a:off x="5648927" y="4783473"/>
              <a:ext cx="0" cy="879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a:endCxn id="6" idx="0"/>
            </p:cNvCxnSpPr>
            <p:nvPr/>
          </p:nvCxnSpPr>
          <p:spPr>
            <a:xfrm>
              <a:off x="1167309" y="4069869"/>
              <a:ext cx="1" cy="15151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8061" y="4393407"/>
              <a:ext cx="1453412" cy="472210"/>
            </a:xfrm>
            <a:prstGeom prst="rect">
              <a:avLst/>
            </a:prstGeom>
            <a:ln>
              <a:solidFill>
                <a:schemeClr val="tx1"/>
              </a:solidFill>
            </a:ln>
          </p:spPr>
        </p:pic>
        <p:cxnSp>
          <p:nvCxnSpPr>
            <p:cNvPr id="17" name="Connecteur droit 16"/>
            <p:cNvCxnSpPr/>
            <p:nvPr/>
          </p:nvCxnSpPr>
          <p:spPr>
            <a:xfrm>
              <a:off x="9082283" y="4069868"/>
              <a:ext cx="0" cy="2693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10" idx="0"/>
            </p:cNvCxnSpPr>
            <p:nvPr/>
          </p:nvCxnSpPr>
          <p:spPr>
            <a:xfrm>
              <a:off x="3169590" y="4783473"/>
              <a:ext cx="0" cy="86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a:endCxn id="7" idx="0"/>
            </p:cNvCxnSpPr>
            <p:nvPr/>
          </p:nvCxnSpPr>
          <p:spPr>
            <a:xfrm>
              <a:off x="4336530" y="4783473"/>
              <a:ext cx="0" cy="8649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31196" y="6199219"/>
              <a:ext cx="628995" cy="3470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800" dirty="0"/>
                <a:t>X11</a:t>
              </a:r>
            </a:p>
          </p:txBody>
        </p:sp>
        <p:pic>
          <p:nvPicPr>
            <p:cNvPr id="23" name="Imag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58790" y="6011647"/>
              <a:ext cx="979025" cy="328608"/>
            </a:xfrm>
            <a:prstGeom prst="rect">
              <a:avLst/>
            </a:prstGeom>
            <a:ln>
              <a:solidFill>
                <a:schemeClr val="tx1"/>
              </a:solidFill>
            </a:ln>
          </p:spPr>
        </p:pic>
        <p:pic>
          <p:nvPicPr>
            <p:cNvPr id="24" name="Image 2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826158" y="4335572"/>
              <a:ext cx="3359337" cy="447901"/>
            </a:xfrm>
            <a:prstGeom prst="rect">
              <a:avLst/>
            </a:prstGeom>
            <a:ln>
              <a:solidFill>
                <a:schemeClr val="tx1"/>
              </a:solidFill>
            </a:ln>
          </p:spPr>
        </p:pic>
      </p:grpSp>
    </p:spTree>
    <p:extLst>
      <p:ext uri="{BB962C8B-B14F-4D97-AF65-F5344CB8AC3E}">
        <p14:creationId xmlns:p14="http://schemas.microsoft.com/office/powerpoint/2010/main" val="1479391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système de fenêtre en pvc</a:t>
            </a:r>
            <a:endParaRPr lang="fr-FR" sz="2400" b="1" cap="none" dirty="0">
              <a:solidFill>
                <a:srgbClr val="00B050"/>
              </a:solidFill>
              <a:latin typeface="+mj-lt"/>
              <a:cs typeface="+mj-cs"/>
            </a:endParaRPr>
          </a:p>
        </p:txBody>
      </p:sp>
      <p:sp>
        <p:nvSpPr>
          <p:cNvPr id="4" name="Rectangle 3"/>
          <p:cNvSpPr/>
          <p:nvPr/>
        </p:nvSpPr>
        <p:spPr>
          <a:xfrm>
            <a:off x="823898" y="521690"/>
            <a:ext cx="6550085" cy="2123658"/>
          </a:xfrm>
          <a:prstGeom prst="rect">
            <a:avLst/>
          </a:prstGeom>
        </p:spPr>
        <p:txBody>
          <a:bodyPr wrap="square">
            <a:spAutoFit/>
          </a:bodyPr>
          <a:lstStyle/>
          <a:p>
            <a:endParaRPr lang="fr-FR" sz="1100" dirty="0"/>
          </a:p>
          <a:p>
            <a:r>
              <a:rPr lang="fr-FR" sz="1100" u="sng" dirty="0"/>
              <a:t>Les ouvrants à translation</a:t>
            </a:r>
          </a:p>
          <a:p>
            <a:endParaRPr lang="fr-FR" sz="1100" u="sng" dirty="0"/>
          </a:p>
          <a:p>
            <a:r>
              <a:rPr lang="fr-FR" sz="1100" dirty="0"/>
              <a:t>- L’ouvrant à translation ou « coulissant » : La manœuvre d’ouverture / fermeture est réalisée par un déplacement longitudinal le long d’un rail fixé sur l’appui du dormant</a:t>
            </a:r>
          </a:p>
          <a:p>
            <a:r>
              <a:rPr lang="fr-FR" sz="1100" dirty="0"/>
              <a:t>- L’ouvrant coulissant à frappe : Ouverture mixte, à la fois ouvrant en abattant et coulissant à translation. L’ouvrant se déplace à l’intérieur de la pièce</a:t>
            </a:r>
          </a:p>
          <a:p>
            <a:endParaRPr lang="fr-FR" sz="1100" dirty="0"/>
          </a:p>
          <a:p>
            <a:endParaRPr lang="fr-FR" sz="1100" dirty="0"/>
          </a:p>
          <a:p>
            <a:endParaRPr lang="fr-FR" sz="1100" dirty="0"/>
          </a:p>
          <a:p>
            <a:endParaRPr lang="fr-FR" sz="1100" dirty="0"/>
          </a:p>
          <a:p>
            <a:endParaRPr lang="fr-FR" sz="1100" dirty="0"/>
          </a:p>
        </p:txBody>
      </p:sp>
      <p:pic>
        <p:nvPicPr>
          <p:cNvPr id="2" name="Image 1"/>
          <p:cNvPicPr>
            <a:picLocks noChangeAspect="1"/>
          </p:cNvPicPr>
          <p:nvPr/>
        </p:nvPicPr>
        <p:blipFill>
          <a:blip r:embed="rId3"/>
          <a:stretch>
            <a:fillRect/>
          </a:stretch>
        </p:blipFill>
        <p:spPr>
          <a:xfrm>
            <a:off x="2537842" y="2130512"/>
            <a:ext cx="4744112" cy="1352739"/>
          </a:xfrm>
          <a:prstGeom prst="rect">
            <a:avLst/>
          </a:prstGeom>
        </p:spPr>
      </p:pic>
    </p:spTree>
    <p:extLst>
      <p:ext uri="{BB962C8B-B14F-4D97-AF65-F5344CB8AC3E}">
        <p14:creationId xmlns:p14="http://schemas.microsoft.com/office/powerpoint/2010/main" val="428910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système de fenêtre en pvc</a:t>
            </a:r>
            <a:endParaRPr lang="fr-FR" sz="2400" b="1" cap="none" dirty="0">
              <a:solidFill>
                <a:srgbClr val="00B050"/>
              </a:solidFill>
              <a:latin typeface="+mj-lt"/>
              <a:cs typeface="+mj-cs"/>
            </a:endParaRPr>
          </a:p>
        </p:txBody>
      </p:sp>
      <p:sp>
        <p:nvSpPr>
          <p:cNvPr id="4" name="Rectangle 3"/>
          <p:cNvSpPr/>
          <p:nvPr/>
        </p:nvSpPr>
        <p:spPr>
          <a:xfrm>
            <a:off x="823898" y="521690"/>
            <a:ext cx="6550085" cy="3647152"/>
          </a:xfrm>
          <a:prstGeom prst="rect">
            <a:avLst/>
          </a:prstGeom>
        </p:spPr>
        <p:txBody>
          <a:bodyPr wrap="square">
            <a:spAutoFit/>
          </a:bodyPr>
          <a:lstStyle/>
          <a:p>
            <a:endParaRPr lang="fr-FR" sz="1100" dirty="0"/>
          </a:p>
          <a:p>
            <a:r>
              <a:rPr lang="fr-FR" sz="1100" u="sng" dirty="0"/>
              <a:t>LA GAMME</a:t>
            </a:r>
          </a:p>
          <a:p>
            <a:endParaRPr lang="fr-FR" sz="1100" u="sng" dirty="0"/>
          </a:p>
          <a:p>
            <a:r>
              <a:rPr lang="fr-FR" sz="1100" dirty="0"/>
              <a:t>Un SYSTEME complet de fenêtre en PVC doit réunir l’ensemble des typologies suivantes.</a:t>
            </a:r>
          </a:p>
          <a:p>
            <a:r>
              <a:rPr lang="fr-FR" sz="1100" dirty="0"/>
              <a:t> </a:t>
            </a:r>
          </a:p>
          <a:p>
            <a:r>
              <a:rPr lang="fr-FR" sz="1100" dirty="0"/>
              <a:t>- Fenêtre ouvrants à frappe rectangulaires ou cintrées :</a:t>
            </a:r>
          </a:p>
          <a:p>
            <a:endParaRPr lang="fr-FR" sz="1100" dirty="0"/>
          </a:p>
          <a:p>
            <a:r>
              <a:rPr lang="fr-FR" sz="1100" dirty="0"/>
              <a:t>Le châssis  abattant </a:t>
            </a:r>
          </a:p>
          <a:p>
            <a:r>
              <a:rPr lang="fr-FR" sz="1100" dirty="0"/>
              <a:t>La fenêtre à 1 vantail</a:t>
            </a:r>
          </a:p>
          <a:p>
            <a:r>
              <a:rPr lang="fr-FR" sz="1100" dirty="0"/>
              <a:t>La fenêtre à 2 vantaux</a:t>
            </a:r>
          </a:p>
          <a:p>
            <a:r>
              <a:rPr lang="fr-FR" sz="1100" dirty="0"/>
              <a:t>La fenêtre à 3 vantaux</a:t>
            </a:r>
          </a:p>
          <a:p>
            <a:r>
              <a:rPr lang="fr-FR" sz="1100" dirty="0"/>
              <a:t>La fenêtre à 4 vantaux</a:t>
            </a:r>
          </a:p>
          <a:p>
            <a:r>
              <a:rPr lang="fr-FR" sz="1100" dirty="0"/>
              <a:t>La porte-fenêtre à 1 vantail</a:t>
            </a:r>
          </a:p>
          <a:p>
            <a:r>
              <a:rPr lang="fr-FR" sz="1100" dirty="0"/>
              <a:t>La porte-fenêtre à 2 vantaux</a:t>
            </a:r>
          </a:p>
          <a:p>
            <a:r>
              <a:rPr lang="fr-FR" sz="1100" dirty="0"/>
              <a:t>La porte-fenêtre à 3 vantaux</a:t>
            </a:r>
          </a:p>
          <a:p>
            <a:r>
              <a:rPr lang="fr-FR" sz="1100" dirty="0"/>
              <a:t>La porte-fenêtre à 4 vantaux</a:t>
            </a:r>
          </a:p>
          <a:p>
            <a:endParaRPr lang="fr-FR" sz="1100" dirty="0"/>
          </a:p>
          <a:p>
            <a:endParaRPr lang="fr-FR" sz="1100" dirty="0"/>
          </a:p>
          <a:p>
            <a:endParaRPr lang="fr-FR" sz="1100" dirty="0"/>
          </a:p>
          <a:p>
            <a:endParaRPr lang="fr-FR" sz="1100" dirty="0"/>
          </a:p>
          <a:p>
            <a:endParaRPr lang="fr-FR" sz="1100" dirty="0"/>
          </a:p>
        </p:txBody>
      </p:sp>
      <p:pic>
        <p:nvPicPr>
          <p:cNvPr id="2" name="Image 1"/>
          <p:cNvPicPr>
            <a:picLocks noChangeAspect="1"/>
          </p:cNvPicPr>
          <p:nvPr/>
        </p:nvPicPr>
        <p:blipFill>
          <a:blip r:embed="rId3"/>
          <a:stretch>
            <a:fillRect/>
          </a:stretch>
        </p:blipFill>
        <p:spPr>
          <a:xfrm>
            <a:off x="3431819" y="1593039"/>
            <a:ext cx="4448796" cy="3172268"/>
          </a:xfrm>
          <a:prstGeom prst="rect">
            <a:avLst/>
          </a:prstGeom>
        </p:spPr>
      </p:pic>
    </p:spTree>
    <p:extLst>
      <p:ext uri="{BB962C8B-B14F-4D97-AF65-F5344CB8AC3E}">
        <p14:creationId xmlns:p14="http://schemas.microsoft.com/office/powerpoint/2010/main" val="488303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système de fenêtre en pvc</a:t>
            </a:r>
            <a:endParaRPr lang="fr-FR" sz="2400" b="1" cap="none" dirty="0">
              <a:solidFill>
                <a:srgbClr val="00B050"/>
              </a:solidFill>
              <a:latin typeface="+mj-lt"/>
              <a:cs typeface="+mj-cs"/>
            </a:endParaRPr>
          </a:p>
        </p:txBody>
      </p:sp>
      <p:sp>
        <p:nvSpPr>
          <p:cNvPr id="4" name="Rectangle 3"/>
          <p:cNvSpPr/>
          <p:nvPr/>
        </p:nvSpPr>
        <p:spPr>
          <a:xfrm>
            <a:off x="823898" y="521690"/>
            <a:ext cx="6550085" cy="3647152"/>
          </a:xfrm>
          <a:prstGeom prst="rect">
            <a:avLst/>
          </a:prstGeom>
        </p:spPr>
        <p:txBody>
          <a:bodyPr wrap="square">
            <a:spAutoFit/>
          </a:bodyPr>
          <a:lstStyle/>
          <a:p>
            <a:endParaRPr lang="fr-FR" sz="1100" dirty="0"/>
          </a:p>
          <a:p>
            <a:r>
              <a:rPr lang="fr-FR" sz="1100" dirty="0"/>
              <a:t>- Fenêtre ouvrants à frappe en trapèze :</a:t>
            </a:r>
          </a:p>
          <a:p>
            <a:endParaRPr lang="fr-FR" sz="1100" dirty="0"/>
          </a:p>
          <a:p>
            <a:r>
              <a:rPr lang="fr-FR" sz="1100" dirty="0"/>
              <a:t>Le châssis  abattant </a:t>
            </a:r>
          </a:p>
          <a:p>
            <a:r>
              <a:rPr lang="fr-FR" sz="1100" dirty="0"/>
              <a:t>La fenêtre à 1 vantail</a:t>
            </a:r>
          </a:p>
          <a:p>
            <a:r>
              <a:rPr lang="fr-FR" sz="1100" dirty="0"/>
              <a:t>La fenêtre à 2 vantaux</a:t>
            </a:r>
          </a:p>
          <a:p>
            <a:r>
              <a:rPr lang="fr-FR" sz="1100" dirty="0"/>
              <a:t>La fenêtre à 3 vantaux</a:t>
            </a:r>
          </a:p>
          <a:p>
            <a:r>
              <a:rPr lang="fr-FR" sz="1100" dirty="0"/>
              <a:t>La porte-fenêtre à 1 vantail</a:t>
            </a:r>
          </a:p>
          <a:p>
            <a:r>
              <a:rPr lang="fr-FR" sz="1100" dirty="0"/>
              <a:t>La porte-fenêtre à 2 vantaux</a:t>
            </a:r>
          </a:p>
          <a:p>
            <a:endParaRPr lang="fr-FR" sz="1100" dirty="0"/>
          </a:p>
          <a:p>
            <a:endParaRPr lang="fr-FR" sz="1100" dirty="0"/>
          </a:p>
          <a:p>
            <a:endParaRPr lang="fr-FR" sz="1100" dirty="0"/>
          </a:p>
          <a:p>
            <a:pPr marL="171450" indent="-171450">
              <a:buFontTx/>
              <a:buChar char="-"/>
            </a:pPr>
            <a:r>
              <a:rPr lang="fr-FR" sz="1100" dirty="0"/>
              <a:t>Fenêtre ouvrants à translation :</a:t>
            </a:r>
          </a:p>
          <a:p>
            <a:endParaRPr lang="fr-FR" sz="1100" dirty="0"/>
          </a:p>
          <a:p>
            <a:r>
              <a:rPr lang="fr-FR" sz="1100" dirty="0"/>
              <a:t>Le coulissant simple à 2 vantaux</a:t>
            </a:r>
          </a:p>
          <a:p>
            <a:r>
              <a:rPr lang="fr-FR" sz="1100" dirty="0"/>
              <a:t>Le coulissant simple à 3 ou 4 vantaux</a:t>
            </a:r>
          </a:p>
          <a:p>
            <a:r>
              <a:rPr lang="fr-FR" sz="1100" dirty="0"/>
              <a:t>Le coulissant à galandage</a:t>
            </a:r>
          </a:p>
          <a:p>
            <a:endParaRPr lang="fr-FR" sz="1100" dirty="0"/>
          </a:p>
          <a:p>
            <a:endParaRPr lang="fr-FR" sz="1100" dirty="0"/>
          </a:p>
          <a:p>
            <a:endParaRPr lang="fr-FR" sz="1100" dirty="0"/>
          </a:p>
          <a:p>
            <a:endParaRPr lang="fr-FR" sz="1100" dirty="0"/>
          </a:p>
        </p:txBody>
      </p:sp>
      <p:pic>
        <p:nvPicPr>
          <p:cNvPr id="2" name="Image 1"/>
          <p:cNvPicPr>
            <a:picLocks noChangeAspect="1"/>
          </p:cNvPicPr>
          <p:nvPr/>
        </p:nvPicPr>
        <p:blipFill>
          <a:blip r:embed="rId3"/>
          <a:stretch>
            <a:fillRect/>
          </a:stretch>
        </p:blipFill>
        <p:spPr>
          <a:xfrm>
            <a:off x="4490850" y="983355"/>
            <a:ext cx="838095" cy="1266667"/>
          </a:xfrm>
          <a:prstGeom prst="rect">
            <a:avLst/>
          </a:prstGeom>
        </p:spPr>
      </p:pic>
      <p:pic>
        <p:nvPicPr>
          <p:cNvPr id="3" name="Image 2"/>
          <p:cNvPicPr>
            <a:picLocks noChangeAspect="1"/>
          </p:cNvPicPr>
          <p:nvPr/>
        </p:nvPicPr>
        <p:blipFill>
          <a:blip r:embed="rId4"/>
          <a:stretch>
            <a:fillRect/>
          </a:stretch>
        </p:blipFill>
        <p:spPr>
          <a:xfrm>
            <a:off x="4333706" y="2916490"/>
            <a:ext cx="1152381" cy="1152381"/>
          </a:xfrm>
          <a:prstGeom prst="rect">
            <a:avLst/>
          </a:prstGeom>
        </p:spPr>
      </p:pic>
    </p:spTree>
    <p:extLst>
      <p:ext uri="{BB962C8B-B14F-4D97-AF65-F5344CB8AC3E}">
        <p14:creationId xmlns:p14="http://schemas.microsoft.com/office/powerpoint/2010/main" val="444791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système de fenêtre en pvc</a:t>
            </a:r>
            <a:endParaRPr lang="fr-FR" sz="2400" b="1" cap="none" dirty="0">
              <a:solidFill>
                <a:srgbClr val="00B050"/>
              </a:solidFill>
              <a:latin typeface="+mj-lt"/>
              <a:cs typeface="+mj-cs"/>
            </a:endParaRPr>
          </a:p>
        </p:txBody>
      </p:sp>
      <p:sp>
        <p:nvSpPr>
          <p:cNvPr id="4" name="Rectangle 3"/>
          <p:cNvSpPr/>
          <p:nvPr/>
        </p:nvSpPr>
        <p:spPr>
          <a:xfrm>
            <a:off x="823898" y="521690"/>
            <a:ext cx="6550085" cy="3477875"/>
          </a:xfrm>
          <a:prstGeom prst="rect">
            <a:avLst/>
          </a:prstGeom>
        </p:spPr>
        <p:txBody>
          <a:bodyPr wrap="square">
            <a:spAutoFit/>
          </a:bodyPr>
          <a:lstStyle/>
          <a:p>
            <a:endParaRPr lang="fr-FR" sz="1100" dirty="0"/>
          </a:p>
          <a:p>
            <a:r>
              <a:rPr lang="fr-FR" sz="1100" dirty="0"/>
              <a:t>- Fenêtre de formes particulières :</a:t>
            </a:r>
          </a:p>
          <a:p>
            <a:endParaRPr lang="fr-FR" sz="1100" dirty="0"/>
          </a:p>
          <a:p>
            <a:r>
              <a:rPr lang="fr-FR" sz="1100" dirty="0"/>
              <a:t>L’œil de bœuf fixe</a:t>
            </a:r>
          </a:p>
          <a:p>
            <a:r>
              <a:rPr lang="fr-FR" sz="1100" dirty="0"/>
              <a:t>L’œil de bœuf ouvrant</a:t>
            </a:r>
          </a:p>
          <a:p>
            <a:r>
              <a:rPr lang="fr-FR" sz="1100" dirty="0"/>
              <a:t>Le </a:t>
            </a:r>
            <a:r>
              <a:rPr lang="fr-FR" sz="1100" dirty="0" err="1"/>
              <a:t>houteau</a:t>
            </a:r>
            <a:r>
              <a:rPr lang="fr-FR" sz="1100" dirty="0"/>
              <a:t> fixe</a:t>
            </a:r>
          </a:p>
          <a:p>
            <a:r>
              <a:rPr lang="fr-FR" sz="1100" dirty="0"/>
              <a:t>Le </a:t>
            </a:r>
            <a:r>
              <a:rPr lang="fr-FR" sz="1100" dirty="0" err="1"/>
              <a:t>houteau</a:t>
            </a:r>
            <a:r>
              <a:rPr lang="fr-FR" sz="1100" dirty="0"/>
              <a:t> ouvrant</a:t>
            </a:r>
          </a:p>
          <a:p>
            <a:endParaRPr lang="fr-FR" sz="1100" dirty="0"/>
          </a:p>
          <a:p>
            <a:endParaRPr lang="fr-FR" sz="1100" dirty="0"/>
          </a:p>
          <a:p>
            <a:pPr marL="171450" indent="-171450">
              <a:buFontTx/>
              <a:buChar char="-"/>
            </a:pPr>
            <a:r>
              <a:rPr lang="fr-FR" sz="1100" dirty="0"/>
              <a:t>Les menuiseries composées :</a:t>
            </a:r>
          </a:p>
          <a:p>
            <a:endParaRPr lang="fr-FR" sz="1100" dirty="0"/>
          </a:p>
          <a:p>
            <a:r>
              <a:rPr lang="fr-FR" sz="1100" dirty="0"/>
              <a:t>Fenêtre avec fixes latéraux</a:t>
            </a:r>
          </a:p>
          <a:p>
            <a:r>
              <a:rPr lang="fr-FR" sz="1100" dirty="0"/>
              <a:t>Fenêtre sur allège</a:t>
            </a:r>
          </a:p>
          <a:p>
            <a:r>
              <a:rPr lang="fr-FR" sz="1100" dirty="0"/>
              <a:t>Fenêtre avec imposte</a:t>
            </a:r>
          </a:p>
          <a:p>
            <a:r>
              <a:rPr lang="fr-FR" sz="1100" dirty="0"/>
              <a:t>Fenêtres jumelées</a:t>
            </a:r>
          </a:p>
          <a:p>
            <a:r>
              <a:rPr lang="fr-FR" sz="1100" dirty="0"/>
              <a:t>Les blocs-baies (fenêtre équipée d’un coffre de volet roulant)</a:t>
            </a:r>
          </a:p>
          <a:p>
            <a:endParaRPr lang="fr-FR" sz="1100" dirty="0"/>
          </a:p>
          <a:p>
            <a:endParaRPr lang="fr-FR" sz="1100" dirty="0"/>
          </a:p>
          <a:p>
            <a:endParaRPr lang="fr-FR" sz="1100" dirty="0"/>
          </a:p>
          <a:p>
            <a:endParaRPr lang="fr-FR" sz="1100" dirty="0"/>
          </a:p>
        </p:txBody>
      </p:sp>
      <p:pic>
        <p:nvPicPr>
          <p:cNvPr id="2" name="Image 1"/>
          <p:cNvPicPr>
            <a:picLocks noChangeAspect="1"/>
          </p:cNvPicPr>
          <p:nvPr/>
        </p:nvPicPr>
        <p:blipFill>
          <a:blip r:embed="rId3"/>
          <a:stretch>
            <a:fillRect/>
          </a:stretch>
        </p:blipFill>
        <p:spPr>
          <a:xfrm>
            <a:off x="3933449" y="915012"/>
            <a:ext cx="1952898" cy="962159"/>
          </a:xfrm>
          <a:prstGeom prst="rect">
            <a:avLst/>
          </a:prstGeom>
        </p:spPr>
      </p:pic>
      <p:pic>
        <p:nvPicPr>
          <p:cNvPr id="3" name="Image 2"/>
          <p:cNvPicPr>
            <a:picLocks noChangeAspect="1"/>
          </p:cNvPicPr>
          <p:nvPr/>
        </p:nvPicPr>
        <p:blipFill>
          <a:blip r:embed="rId4"/>
          <a:stretch>
            <a:fillRect/>
          </a:stretch>
        </p:blipFill>
        <p:spPr>
          <a:xfrm>
            <a:off x="1137026" y="3288864"/>
            <a:ext cx="6134956" cy="1771897"/>
          </a:xfrm>
          <a:prstGeom prst="rect">
            <a:avLst/>
          </a:prstGeom>
        </p:spPr>
      </p:pic>
    </p:spTree>
    <p:extLst>
      <p:ext uri="{BB962C8B-B14F-4D97-AF65-F5344CB8AC3E}">
        <p14:creationId xmlns:p14="http://schemas.microsoft.com/office/powerpoint/2010/main" val="2976196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système de fenêtre en pvc</a:t>
            </a:r>
            <a:endParaRPr lang="fr-FR" sz="2400" b="1" cap="none" dirty="0">
              <a:solidFill>
                <a:srgbClr val="00B050"/>
              </a:solidFill>
              <a:latin typeface="+mj-lt"/>
              <a:cs typeface="+mj-cs"/>
            </a:endParaRPr>
          </a:p>
        </p:txBody>
      </p:sp>
      <p:sp>
        <p:nvSpPr>
          <p:cNvPr id="4" name="Rectangle 3"/>
          <p:cNvSpPr/>
          <p:nvPr/>
        </p:nvSpPr>
        <p:spPr>
          <a:xfrm>
            <a:off x="823898" y="521690"/>
            <a:ext cx="6550085" cy="4662815"/>
          </a:xfrm>
          <a:prstGeom prst="rect">
            <a:avLst/>
          </a:prstGeom>
        </p:spPr>
        <p:txBody>
          <a:bodyPr wrap="square">
            <a:spAutoFit/>
          </a:bodyPr>
          <a:lstStyle/>
          <a:p>
            <a:r>
              <a:rPr lang="fr-FR" sz="1100" u="sng" dirty="0"/>
              <a:t>LES PROFILS EN PVC </a:t>
            </a:r>
          </a:p>
          <a:p>
            <a:endParaRPr lang="fr-FR" sz="1100" u="sng" dirty="0"/>
          </a:p>
          <a:p>
            <a:pPr marL="171450" indent="-171450">
              <a:buFontTx/>
              <a:buChar char="-"/>
            </a:pPr>
            <a:r>
              <a:rPr lang="fr-FR" sz="1100" dirty="0"/>
              <a:t>Les profilés principaux : Ce sont ceux qui assurent la structure mécanique de la fenêtre ainsi que la conservation des performances de perméabilité à l’air et d’étanchéité à l’eau.</a:t>
            </a:r>
          </a:p>
          <a:p>
            <a:pPr lvl="1"/>
            <a:r>
              <a:rPr lang="fr-FR" sz="1100" dirty="0"/>
              <a:t>Les dormants</a:t>
            </a:r>
          </a:p>
          <a:p>
            <a:pPr lvl="1"/>
            <a:r>
              <a:rPr lang="fr-FR" sz="1100" dirty="0"/>
              <a:t>Les meneaux</a:t>
            </a:r>
          </a:p>
          <a:p>
            <a:pPr lvl="1"/>
            <a:r>
              <a:rPr lang="fr-FR" sz="1100" dirty="0"/>
              <a:t>Les pièces d’appui</a:t>
            </a:r>
          </a:p>
          <a:p>
            <a:pPr lvl="1"/>
            <a:r>
              <a:rPr lang="fr-FR" sz="1100" dirty="0"/>
              <a:t>Les battants d’ouvrants</a:t>
            </a:r>
          </a:p>
          <a:p>
            <a:pPr lvl="1"/>
            <a:r>
              <a:rPr lang="fr-FR" sz="1100" dirty="0"/>
              <a:t>Les traverses d’ouvrants</a:t>
            </a:r>
          </a:p>
          <a:p>
            <a:pPr lvl="1"/>
            <a:r>
              <a:rPr lang="fr-FR" sz="1100" dirty="0"/>
              <a:t>Les tapées</a:t>
            </a:r>
          </a:p>
          <a:p>
            <a:endParaRPr lang="fr-FR" sz="1100" dirty="0"/>
          </a:p>
          <a:p>
            <a:r>
              <a:rPr lang="fr-FR" sz="1100" dirty="0"/>
              <a:t>- Les profilés secondaires : Ce sont ceux qui assurent uniquement la conservation des performances de perméabilité à l’air et d’étanchéité à l’eau.</a:t>
            </a:r>
          </a:p>
          <a:p>
            <a:pPr lvl="1"/>
            <a:r>
              <a:rPr lang="fr-FR" sz="1100" dirty="0"/>
              <a:t>Les parcloses</a:t>
            </a:r>
          </a:p>
          <a:p>
            <a:pPr lvl="1"/>
            <a:r>
              <a:rPr lang="fr-FR" sz="1100" dirty="0"/>
              <a:t>Les battues extérieures</a:t>
            </a:r>
          </a:p>
          <a:p>
            <a:pPr lvl="1"/>
            <a:r>
              <a:rPr lang="fr-FR" sz="1100" dirty="0"/>
              <a:t>Les lames de soubassement</a:t>
            </a:r>
          </a:p>
          <a:p>
            <a:endParaRPr lang="fr-FR" sz="1100" dirty="0"/>
          </a:p>
          <a:p>
            <a:r>
              <a:rPr lang="fr-FR" sz="1100" dirty="0"/>
              <a:t>- Les profilés complémentaires : Ce sont ceux qui ont un rôle d’habillage et (ou) esthétique.</a:t>
            </a:r>
          </a:p>
          <a:p>
            <a:pPr lvl="1"/>
            <a:r>
              <a:rPr lang="fr-FR" sz="1100" dirty="0"/>
              <a:t>Les cornières d’habillage pour la rénovation</a:t>
            </a:r>
          </a:p>
          <a:p>
            <a:pPr lvl="1"/>
            <a:r>
              <a:rPr lang="fr-FR" sz="1100" dirty="0"/>
              <a:t>Les couvre-joints intérieurs</a:t>
            </a:r>
          </a:p>
          <a:p>
            <a:pPr lvl="1"/>
            <a:r>
              <a:rPr lang="fr-FR" sz="1100" dirty="0"/>
              <a:t>Les battements</a:t>
            </a:r>
          </a:p>
          <a:p>
            <a:pPr lvl="1"/>
            <a:r>
              <a:rPr lang="fr-FR" sz="1100" dirty="0"/>
              <a:t>Les petits bois  (PPVC)</a:t>
            </a:r>
          </a:p>
          <a:p>
            <a:pPr lvl="1"/>
            <a:r>
              <a:rPr lang="fr-FR" sz="1100" dirty="0"/>
              <a:t>Les jets d’eau</a:t>
            </a:r>
          </a:p>
          <a:p>
            <a:endParaRPr lang="fr-FR" sz="1100" dirty="0"/>
          </a:p>
          <a:p>
            <a:endParaRPr lang="fr-FR" sz="1100" dirty="0"/>
          </a:p>
          <a:p>
            <a:endParaRPr lang="fr-FR" sz="1100" dirty="0"/>
          </a:p>
        </p:txBody>
      </p:sp>
    </p:spTree>
    <p:extLst>
      <p:ext uri="{BB962C8B-B14F-4D97-AF65-F5344CB8AC3E}">
        <p14:creationId xmlns:p14="http://schemas.microsoft.com/office/powerpoint/2010/main" val="3662805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Rôle et conception des dormants</a:t>
            </a:r>
            <a:endParaRPr lang="fr-FR" sz="2400" b="1" cap="none" dirty="0">
              <a:solidFill>
                <a:srgbClr val="00B050"/>
              </a:solidFill>
              <a:latin typeface="+mj-lt"/>
              <a:cs typeface="+mj-cs"/>
            </a:endParaRPr>
          </a:p>
        </p:txBody>
      </p:sp>
      <p:sp>
        <p:nvSpPr>
          <p:cNvPr id="4" name="Rectangle 3"/>
          <p:cNvSpPr/>
          <p:nvPr/>
        </p:nvSpPr>
        <p:spPr>
          <a:xfrm>
            <a:off x="823898" y="521690"/>
            <a:ext cx="6550085" cy="3647152"/>
          </a:xfrm>
          <a:prstGeom prst="rect">
            <a:avLst/>
          </a:prstGeom>
        </p:spPr>
        <p:txBody>
          <a:bodyPr wrap="square">
            <a:spAutoFit/>
          </a:bodyPr>
          <a:lstStyle/>
          <a:p>
            <a:r>
              <a:rPr lang="fr-FR" sz="1100" u="sng" dirty="0"/>
              <a:t>Généralités</a:t>
            </a:r>
          </a:p>
          <a:p>
            <a:endParaRPr lang="fr-FR" sz="1100" u="sng" dirty="0"/>
          </a:p>
          <a:p>
            <a:r>
              <a:rPr lang="fr-FR" sz="1100" dirty="0"/>
              <a:t>La norme actuelle NF EN 12608  fixe les épaisseurs minimales des parois constitutives du profilé de dormant : 2.5 mm pour les parements intérieurs et extérieurs et 2 mm pour les parois extérieures hors parement (notion du tube fermée).</a:t>
            </a:r>
          </a:p>
          <a:p>
            <a:pPr marL="171450" indent="-171450">
              <a:buFontTx/>
              <a:buChar char="-"/>
            </a:pPr>
            <a:endParaRPr lang="fr-FR" sz="1100" dirty="0"/>
          </a:p>
          <a:p>
            <a:r>
              <a:rPr lang="fr-FR" sz="1100" dirty="0"/>
              <a:t>Selon le niveau de performance en matière d’isolation thermique recherché le profilé sera à 2 ou et + de chambres.</a:t>
            </a:r>
          </a:p>
          <a:p>
            <a:pPr marL="171450" indent="-171450">
              <a:buFontTx/>
              <a:buChar char="-"/>
            </a:pPr>
            <a:endParaRPr lang="fr-FR" sz="1100" dirty="0"/>
          </a:p>
          <a:p>
            <a:r>
              <a:rPr lang="fr-FR" sz="1100" dirty="0"/>
              <a:t>La géométrie et la position des chambres sera également déterminée en fonction du circuit d’écoulement des eaux d’infiltration ; Il est à noter qu’il est interdit de faire circuler de l’eau en phase liquide dans une chambre dans laquelle sera placé un renfort métallique.</a:t>
            </a:r>
          </a:p>
          <a:p>
            <a:pPr marL="171450" indent="-171450">
              <a:buFontTx/>
              <a:buChar char="-"/>
            </a:pPr>
            <a:endParaRPr lang="fr-FR" sz="1100" dirty="0"/>
          </a:p>
          <a:p>
            <a:r>
              <a:rPr lang="fr-FR" sz="1100" dirty="0"/>
              <a:t>Nous étudierons dans le détail l’organisation de la feuillure à verre dans le chapitre traitant du vitrage.</a:t>
            </a:r>
          </a:p>
          <a:p>
            <a:pPr marL="171450" indent="-171450">
              <a:buFontTx/>
              <a:buChar char="-"/>
            </a:pPr>
            <a:endParaRPr lang="fr-FR" sz="1100" dirty="0"/>
          </a:p>
          <a:p>
            <a:r>
              <a:rPr lang="fr-FR" sz="1100" dirty="0"/>
              <a:t>Un joint d’étanchéité supplémentaire pourra être prévu sur le talon de la feuillure coté vantail ; ce joint d’étanchéité permettra d’une part d’améliorer l’étanchéité à l’eau et d’autre part d’améliorer les performances d’isolation thermique et les qualités acoustiques de la fenêtre.</a:t>
            </a:r>
          </a:p>
          <a:p>
            <a:endParaRPr lang="fr-FR" sz="1100" dirty="0"/>
          </a:p>
          <a:p>
            <a:r>
              <a:rPr lang="fr-FR" sz="1100" dirty="0"/>
              <a:t>Compte tenu des différentes méthodes de mise en œuvre des fenêtres, un système complet doit comporter une gamme de différents dormants.</a:t>
            </a:r>
          </a:p>
        </p:txBody>
      </p:sp>
    </p:spTree>
    <p:extLst>
      <p:ext uri="{BB962C8B-B14F-4D97-AF65-F5344CB8AC3E}">
        <p14:creationId xmlns:p14="http://schemas.microsoft.com/office/powerpoint/2010/main" val="2833798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Rôle et conception des dormants</a:t>
            </a:r>
            <a:endParaRPr lang="fr-FR" sz="2400" b="1" cap="none" dirty="0">
              <a:solidFill>
                <a:srgbClr val="00B050"/>
              </a:solidFill>
              <a:latin typeface="+mj-lt"/>
              <a:cs typeface="+mj-cs"/>
            </a:endParaRPr>
          </a:p>
        </p:txBody>
      </p:sp>
      <p:sp>
        <p:nvSpPr>
          <p:cNvPr id="4" name="Rectangle 3"/>
          <p:cNvSpPr/>
          <p:nvPr/>
        </p:nvSpPr>
        <p:spPr>
          <a:xfrm>
            <a:off x="823898" y="521690"/>
            <a:ext cx="6550085" cy="2800767"/>
          </a:xfrm>
          <a:prstGeom prst="rect">
            <a:avLst/>
          </a:prstGeom>
        </p:spPr>
        <p:txBody>
          <a:bodyPr wrap="square">
            <a:spAutoFit/>
          </a:bodyPr>
          <a:lstStyle/>
          <a:p>
            <a:r>
              <a:rPr lang="fr-FR" sz="1100" u="sng" dirty="0"/>
              <a:t>Dormant de rénovation avec conservation de l’ancien dormant bois :</a:t>
            </a:r>
          </a:p>
          <a:p>
            <a:endParaRPr lang="fr-FR" sz="1100" u="sng" dirty="0"/>
          </a:p>
          <a:p>
            <a:r>
              <a:rPr lang="fr-FR" sz="1100" dirty="0"/>
              <a:t>Ce dormant est destiné à venir se positionner sur l’ancien dormant en bois ; il est caractérisé par une aile de recouvrement qui varie de 30 à 80 mm minimum afin de venir recouvrir dans sa totalité l’ancien cadre en bois. </a:t>
            </a:r>
          </a:p>
          <a:p>
            <a:r>
              <a:rPr lang="fr-FR" sz="1100" dirty="0"/>
              <a:t>La hauteur de la feuillure extérieure doit être adaptée à l’ancien cadre dormant en fonction, de son épaisseur et de la présence ou non de tapées de persiennes ; dans certains cas une fourrure d’épaisseur compensatrice sera nécessaire. </a:t>
            </a:r>
          </a:p>
          <a:p>
            <a:r>
              <a:rPr lang="fr-FR" sz="1100" dirty="0"/>
              <a:t>Sur l’angle extérieur il est nécessaire de prévoir un logement pour le </a:t>
            </a:r>
            <a:r>
              <a:rPr lang="fr-FR" sz="1100" dirty="0" err="1"/>
              <a:t>clipage</a:t>
            </a:r>
            <a:r>
              <a:rPr lang="fr-FR" sz="1100" dirty="0"/>
              <a:t> ou le collage des habillages extérieurs sur les montants et sur la traverse haute et de la bavette sur la traverse basse.</a:t>
            </a:r>
          </a:p>
          <a:p>
            <a:endParaRPr lang="fr-FR" sz="1100" dirty="0"/>
          </a:p>
          <a:p>
            <a:endParaRPr lang="fr-FR" sz="1100" dirty="0"/>
          </a:p>
          <a:p>
            <a:endParaRPr lang="fr-FR" sz="1100" dirty="0"/>
          </a:p>
          <a:p>
            <a:endParaRPr lang="fr-FR" sz="1100" dirty="0"/>
          </a:p>
          <a:p>
            <a:endParaRPr lang="fr-FR" sz="1100" dirty="0"/>
          </a:p>
          <a:p>
            <a:endParaRPr lang="fr-FR" sz="1100" u="sng" dirty="0"/>
          </a:p>
        </p:txBody>
      </p:sp>
      <p:pic>
        <p:nvPicPr>
          <p:cNvPr id="2" name="Image 1"/>
          <p:cNvPicPr>
            <a:picLocks noChangeAspect="1"/>
          </p:cNvPicPr>
          <p:nvPr/>
        </p:nvPicPr>
        <p:blipFill>
          <a:blip r:embed="rId3"/>
          <a:stretch>
            <a:fillRect/>
          </a:stretch>
        </p:blipFill>
        <p:spPr>
          <a:xfrm>
            <a:off x="3490850" y="2470076"/>
            <a:ext cx="2838095" cy="1704762"/>
          </a:xfrm>
          <a:prstGeom prst="rect">
            <a:avLst/>
          </a:prstGeom>
        </p:spPr>
      </p:pic>
    </p:spTree>
    <p:extLst>
      <p:ext uri="{BB962C8B-B14F-4D97-AF65-F5344CB8AC3E}">
        <p14:creationId xmlns:p14="http://schemas.microsoft.com/office/powerpoint/2010/main" val="524369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Rôle et conception des dormants</a:t>
            </a:r>
            <a:endParaRPr lang="fr-FR" sz="2400" b="1" cap="none" dirty="0">
              <a:solidFill>
                <a:srgbClr val="00B050"/>
              </a:solidFill>
              <a:latin typeface="+mj-lt"/>
              <a:cs typeface="+mj-cs"/>
            </a:endParaRPr>
          </a:p>
        </p:txBody>
      </p:sp>
      <p:sp>
        <p:nvSpPr>
          <p:cNvPr id="4" name="Rectangle 3"/>
          <p:cNvSpPr/>
          <p:nvPr/>
        </p:nvSpPr>
        <p:spPr>
          <a:xfrm>
            <a:off x="823898" y="521690"/>
            <a:ext cx="6550085" cy="1446550"/>
          </a:xfrm>
          <a:prstGeom prst="rect">
            <a:avLst/>
          </a:prstGeom>
        </p:spPr>
        <p:txBody>
          <a:bodyPr wrap="square">
            <a:spAutoFit/>
          </a:bodyPr>
          <a:lstStyle/>
          <a:p>
            <a:r>
              <a:rPr lang="fr-FR" sz="1100" u="sng" dirty="0"/>
              <a:t>Dormant de rénovation avec dépose totale de l’ancien dormant bois :</a:t>
            </a:r>
          </a:p>
          <a:p>
            <a:endParaRPr lang="fr-FR" sz="1100" u="sng" dirty="0"/>
          </a:p>
          <a:p>
            <a:r>
              <a:rPr lang="fr-FR" sz="1100" dirty="0"/>
              <a:t>Ce dormant est destiné à venir se loger en lieu et place de l’ancien dormant en bois préalablement déposé. Les dimensions de la feuillure sont fonction du gros œuvre ; Pour un ancien mur en pierre cette feuillure est d’environ 20 mm de largeur d’appui.</a:t>
            </a:r>
          </a:p>
          <a:p>
            <a:r>
              <a:rPr lang="fr-FR" sz="1100" dirty="0"/>
              <a:t>Ce dormant ne possèdera pas de recouvrement intérieur afin de permettre son passage dans l’ébrasement.</a:t>
            </a:r>
          </a:p>
          <a:p>
            <a:endParaRPr lang="fr-FR" sz="1100" u="sng" dirty="0"/>
          </a:p>
        </p:txBody>
      </p:sp>
      <p:pic>
        <p:nvPicPr>
          <p:cNvPr id="3" name="Image 2"/>
          <p:cNvPicPr>
            <a:picLocks noChangeAspect="1"/>
          </p:cNvPicPr>
          <p:nvPr/>
        </p:nvPicPr>
        <p:blipFill>
          <a:blip r:embed="rId3"/>
          <a:stretch>
            <a:fillRect/>
          </a:stretch>
        </p:blipFill>
        <p:spPr>
          <a:xfrm>
            <a:off x="3876564" y="1768915"/>
            <a:ext cx="2066667" cy="1971429"/>
          </a:xfrm>
          <a:prstGeom prst="rect">
            <a:avLst/>
          </a:prstGeom>
        </p:spPr>
      </p:pic>
    </p:spTree>
    <p:extLst>
      <p:ext uri="{BB962C8B-B14F-4D97-AF65-F5344CB8AC3E}">
        <p14:creationId xmlns:p14="http://schemas.microsoft.com/office/powerpoint/2010/main" val="3746191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Rôle et conception des dormants</a:t>
            </a:r>
            <a:endParaRPr lang="fr-FR" sz="2400" b="1" cap="none" dirty="0">
              <a:solidFill>
                <a:srgbClr val="00B050"/>
              </a:solidFill>
              <a:latin typeface="+mj-lt"/>
              <a:cs typeface="+mj-cs"/>
            </a:endParaRPr>
          </a:p>
        </p:txBody>
      </p:sp>
      <p:sp>
        <p:nvSpPr>
          <p:cNvPr id="4" name="Rectangle 3"/>
          <p:cNvSpPr/>
          <p:nvPr/>
        </p:nvSpPr>
        <p:spPr>
          <a:xfrm>
            <a:off x="823898" y="521690"/>
            <a:ext cx="6550085" cy="2462213"/>
          </a:xfrm>
          <a:prstGeom prst="rect">
            <a:avLst/>
          </a:prstGeom>
        </p:spPr>
        <p:txBody>
          <a:bodyPr wrap="square">
            <a:spAutoFit/>
          </a:bodyPr>
          <a:lstStyle/>
          <a:p>
            <a:r>
              <a:rPr lang="fr-FR" sz="1100" u="sng" dirty="0"/>
              <a:t>Dormant pour doublages intérieurs :</a:t>
            </a:r>
          </a:p>
          <a:p>
            <a:endParaRPr lang="fr-FR" sz="1100" u="sng" dirty="0"/>
          </a:p>
          <a:p>
            <a:r>
              <a:rPr lang="fr-FR" sz="1100" dirty="0"/>
              <a:t>Ce dormant est également appelé « monobloc » car il regroupe dans un même profilé le dormant et la tapée d’isolation.</a:t>
            </a:r>
          </a:p>
          <a:p>
            <a:r>
              <a:rPr lang="fr-FR" sz="1100" dirty="0"/>
              <a:t>La largeur du dormant est déterminée par l’épaisseur du complexe isolant ; Ce dernier varie de 80 à 150 </a:t>
            </a:r>
            <a:r>
              <a:rPr lang="fr-FR" sz="1100" dirty="0" err="1"/>
              <a:t>mm.</a:t>
            </a:r>
            <a:endParaRPr lang="fr-FR" sz="1100" dirty="0"/>
          </a:p>
          <a:p>
            <a:r>
              <a:rPr lang="fr-FR" sz="1100" dirty="0"/>
              <a:t>Le cumul des tolérances de mise en œuvre ainsi que les sections minimales des garnitures d’étanchéités (fond de joint + mastic) oblige d’avoir un nez d’appui sur le gros œuvre de 28mm minimum.</a:t>
            </a:r>
          </a:p>
          <a:p>
            <a:r>
              <a:rPr lang="fr-FR" sz="1100" dirty="0"/>
              <a:t>Un recouvrement intérieur de 10 à 15 mm servira de couvre joint sur le complexe isolant.</a:t>
            </a:r>
          </a:p>
          <a:p>
            <a:endParaRPr lang="fr-FR" sz="1100" u="sng" dirty="0"/>
          </a:p>
          <a:p>
            <a:endParaRPr lang="fr-FR" sz="1100" u="sng" dirty="0"/>
          </a:p>
          <a:p>
            <a:endParaRPr lang="fr-FR" sz="1100" u="sng" dirty="0"/>
          </a:p>
          <a:p>
            <a:endParaRPr lang="fr-FR" sz="1100" u="sng" dirty="0"/>
          </a:p>
        </p:txBody>
      </p:sp>
      <p:pic>
        <p:nvPicPr>
          <p:cNvPr id="2" name="Image 1"/>
          <p:cNvPicPr>
            <a:picLocks noChangeAspect="1"/>
          </p:cNvPicPr>
          <p:nvPr/>
        </p:nvPicPr>
        <p:blipFill>
          <a:blip r:embed="rId3"/>
          <a:stretch>
            <a:fillRect/>
          </a:stretch>
        </p:blipFill>
        <p:spPr>
          <a:xfrm>
            <a:off x="3824183" y="2240806"/>
            <a:ext cx="2171429" cy="2409524"/>
          </a:xfrm>
          <a:prstGeom prst="rect">
            <a:avLst/>
          </a:prstGeom>
        </p:spPr>
      </p:pic>
    </p:spTree>
    <p:extLst>
      <p:ext uri="{BB962C8B-B14F-4D97-AF65-F5344CB8AC3E}">
        <p14:creationId xmlns:p14="http://schemas.microsoft.com/office/powerpoint/2010/main" val="297838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Rôle et conception des dormants</a:t>
            </a:r>
            <a:endParaRPr lang="fr-FR" sz="2400" b="1" cap="none" dirty="0">
              <a:solidFill>
                <a:srgbClr val="00B050"/>
              </a:solidFill>
              <a:latin typeface="+mj-lt"/>
              <a:cs typeface="+mj-cs"/>
            </a:endParaRPr>
          </a:p>
        </p:txBody>
      </p:sp>
      <p:sp>
        <p:nvSpPr>
          <p:cNvPr id="4" name="Rectangle 3"/>
          <p:cNvSpPr/>
          <p:nvPr/>
        </p:nvSpPr>
        <p:spPr>
          <a:xfrm>
            <a:off x="823898" y="521690"/>
            <a:ext cx="6550085" cy="2292935"/>
          </a:xfrm>
          <a:prstGeom prst="rect">
            <a:avLst/>
          </a:prstGeom>
        </p:spPr>
        <p:txBody>
          <a:bodyPr wrap="square">
            <a:spAutoFit/>
          </a:bodyPr>
          <a:lstStyle/>
          <a:p>
            <a:r>
              <a:rPr lang="fr-FR" sz="1100" u="sng" dirty="0"/>
              <a:t>Le meneau :</a:t>
            </a:r>
          </a:p>
          <a:p>
            <a:endParaRPr lang="fr-FR" sz="1100" u="sng" dirty="0"/>
          </a:p>
          <a:p>
            <a:r>
              <a:rPr lang="fr-FR" sz="1100" dirty="0"/>
              <a:t>Son épaisseur est identique à celle des dormantes rénovations et dépose totale afin de permettre sa liaison avec le dormant soit par soudage soit par assemblage mécanique.</a:t>
            </a:r>
          </a:p>
          <a:p>
            <a:endParaRPr lang="fr-FR" sz="1100" dirty="0"/>
          </a:p>
          <a:p>
            <a:r>
              <a:rPr lang="fr-FR" sz="1100" dirty="0"/>
              <a:t>Sa largeur sera déterminée par la forme et par la dimension du renfort ; en effet le meneau est généralement utilisé pour des fenêtres de grandes dimensions ou le besoin en inertie est prépondérant.</a:t>
            </a:r>
          </a:p>
          <a:p>
            <a:endParaRPr lang="fr-FR" sz="1100" dirty="0"/>
          </a:p>
          <a:p>
            <a:endParaRPr lang="fr-FR" sz="1100" dirty="0"/>
          </a:p>
          <a:p>
            <a:endParaRPr lang="fr-FR" sz="1100" u="sng" dirty="0"/>
          </a:p>
          <a:p>
            <a:endParaRPr lang="fr-FR" sz="1100" u="sng" dirty="0"/>
          </a:p>
          <a:p>
            <a:endParaRPr lang="fr-FR" sz="1100" u="sng" dirty="0"/>
          </a:p>
        </p:txBody>
      </p:sp>
    </p:spTree>
    <p:extLst>
      <p:ext uri="{BB962C8B-B14F-4D97-AF65-F5344CB8AC3E}">
        <p14:creationId xmlns:p14="http://schemas.microsoft.com/office/powerpoint/2010/main" val="362138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fld id="{DD52E7CA-940C-4B6E-9E73-0245BA95FC91}" type="slidenum">
              <a:rPr lang="fr-FR" smtClean="0"/>
              <a:pPr/>
              <a:t>4</a:t>
            </a:fld>
            <a:r>
              <a:rPr lang="fr-FR"/>
              <a:t> /</a:t>
            </a:r>
            <a:endParaRPr lang="fr-FR" dirty="0"/>
          </a:p>
        </p:txBody>
      </p:sp>
      <p:sp>
        <p:nvSpPr>
          <p:cNvPr id="3" name="Espace réservé du contenu 2"/>
          <p:cNvSpPr>
            <a:spLocks noGrp="1"/>
          </p:cNvSpPr>
          <p:nvPr>
            <p:ph idx="1"/>
          </p:nvPr>
        </p:nvSpPr>
        <p:spPr/>
        <p:txBody>
          <a:bodyPr anchor="ctr">
            <a:normAutofit/>
          </a:bodyPr>
          <a:lstStyle/>
          <a:p>
            <a:pPr marL="285750" indent="-285750">
              <a:buFont typeface="Arial" panose="020B0604020202020204" pitchFamily="34" charset="0"/>
              <a:buChar char="•"/>
            </a:pPr>
            <a:r>
              <a:rPr lang="fr-FR" sz="2000" dirty="0"/>
              <a:t>Gammiste</a:t>
            </a:r>
          </a:p>
          <a:p>
            <a:pPr marL="555750" lvl="1" indent="-285750">
              <a:buFont typeface="Arial" panose="020B0604020202020204" pitchFamily="34" charset="0"/>
              <a:buChar char="•"/>
            </a:pPr>
            <a:r>
              <a:rPr lang="fr-FR" sz="2000" dirty="0"/>
              <a:t>Gamme de produit unique et sur mesure pour nos réseaux</a:t>
            </a:r>
          </a:p>
          <a:p>
            <a:pPr lvl="1" indent="0">
              <a:buNone/>
            </a:pPr>
            <a:endParaRPr lang="fr-FR" sz="2000" dirty="0"/>
          </a:p>
          <a:p>
            <a:pPr marL="285750" indent="-285750">
              <a:buFont typeface="Arial" panose="020B0604020202020204" pitchFamily="34" charset="0"/>
              <a:buChar char="•"/>
            </a:pPr>
            <a:r>
              <a:rPr lang="fr-FR" sz="2000" dirty="0"/>
              <a:t>Fabricant</a:t>
            </a:r>
          </a:p>
          <a:p>
            <a:pPr marL="555750" lvl="1" indent="-285750">
              <a:buFont typeface="Arial" panose="020B0604020202020204" pitchFamily="34" charset="0"/>
              <a:buChar char="•"/>
            </a:pPr>
            <a:r>
              <a:rPr lang="fr-FR" sz="2000" dirty="0"/>
              <a:t>Industriel, nos gammes de produits sont paramétrées et câblées directement avec nos usines</a:t>
            </a:r>
          </a:p>
          <a:p>
            <a:pPr lvl="1" indent="0">
              <a:buNone/>
            </a:pPr>
            <a:endParaRPr lang="fr-FR" sz="2000" dirty="0"/>
          </a:p>
          <a:p>
            <a:pPr marL="285750" indent="-285750">
              <a:buFont typeface="Arial" panose="020B0604020202020204" pitchFamily="34" charset="0"/>
              <a:buChar char="•"/>
            </a:pPr>
            <a:r>
              <a:rPr lang="fr-FR" sz="2000" dirty="0"/>
              <a:t>Distributeur</a:t>
            </a:r>
          </a:p>
          <a:p>
            <a:pPr marL="555750" lvl="1" indent="-285750">
              <a:buFont typeface="Arial" panose="020B0604020202020204" pitchFamily="34" charset="0"/>
              <a:buChar char="•"/>
            </a:pPr>
            <a:r>
              <a:rPr lang="fr-FR" sz="2000" dirty="0"/>
              <a:t>Marketing et équipes de ventes en interne</a:t>
            </a:r>
          </a:p>
          <a:p>
            <a:pPr marL="555750" lvl="1" indent="-285750">
              <a:buFont typeface="Arial" panose="020B0604020202020204" pitchFamily="34" charset="0"/>
              <a:buChar char="•"/>
            </a:pPr>
            <a:endParaRPr lang="fr-FR" sz="3200" dirty="0"/>
          </a:p>
        </p:txBody>
      </p:sp>
      <p:sp>
        <p:nvSpPr>
          <p:cNvPr id="4" name="Titre 3"/>
          <p:cNvSpPr>
            <a:spLocks noGrp="1"/>
          </p:cNvSpPr>
          <p:nvPr>
            <p:ph type="title"/>
          </p:nvPr>
        </p:nvSpPr>
        <p:spPr/>
        <p:txBody>
          <a:bodyPr/>
          <a:lstStyle/>
          <a:p>
            <a:r>
              <a:rPr lang="fr-FR" dirty="0"/>
              <a:t>Notre métier c’est quoi ?</a:t>
            </a:r>
          </a:p>
        </p:txBody>
      </p:sp>
    </p:spTree>
    <p:extLst>
      <p:ext uri="{BB962C8B-B14F-4D97-AF65-F5344CB8AC3E}">
        <p14:creationId xmlns:p14="http://schemas.microsoft.com/office/powerpoint/2010/main" val="3388736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Rôle et conception des dormants</a:t>
            </a:r>
            <a:endParaRPr lang="fr-FR" sz="2400" b="1" cap="none" dirty="0">
              <a:solidFill>
                <a:srgbClr val="00B050"/>
              </a:solidFill>
              <a:latin typeface="+mj-lt"/>
              <a:cs typeface="+mj-cs"/>
            </a:endParaRPr>
          </a:p>
        </p:txBody>
      </p:sp>
      <p:sp>
        <p:nvSpPr>
          <p:cNvPr id="4" name="Rectangle 3"/>
          <p:cNvSpPr/>
          <p:nvPr/>
        </p:nvSpPr>
        <p:spPr>
          <a:xfrm>
            <a:off x="823898" y="521690"/>
            <a:ext cx="6550085" cy="2292935"/>
          </a:xfrm>
          <a:prstGeom prst="rect">
            <a:avLst/>
          </a:prstGeom>
        </p:spPr>
        <p:txBody>
          <a:bodyPr wrap="square">
            <a:spAutoFit/>
          </a:bodyPr>
          <a:lstStyle/>
          <a:p>
            <a:r>
              <a:rPr lang="fr-FR" sz="1100" u="sng" dirty="0"/>
              <a:t>La tapée d’épaisseur :</a:t>
            </a:r>
          </a:p>
          <a:p>
            <a:endParaRPr lang="fr-FR" sz="1100" dirty="0"/>
          </a:p>
          <a:p>
            <a:r>
              <a:rPr lang="fr-FR" sz="1100" dirty="0"/>
              <a:t>En l’absence de dormants monoblocs il sera nécessaire d’utiliser les tapées d’épaisseur. Il est possible d’utiliser soit une gamme de tapées d’un module de 10 mm soit de tapées </a:t>
            </a:r>
            <a:r>
              <a:rPr lang="fr-FR" sz="1100" dirty="0" err="1"/>
              <a:t>recoupables</a:t>
            </a:r>
            <a:r>
              <a:rPr lang="fr-FR" sz="1100" dirty="0"/>
              <a:t>, dans ce dernier cas attention à l’épaisseur des voiles intérieurs qui seront de 2 mm, son épaisseur sera de 28  mm minimum.</a:t>
            </a:r>
          </a:p>
          <a:p>
            <a:r>
              <a:rPr lang="fr-FR" sz="1100" dirty="0"/>
              <a:t>L’utilisation des tapées impose la mise en place d’une pièce d’appui, ces tapées seront fixées sur le dormant par </a:t>
            </a:r>
            <a:r>
              <a:rPr lang="fr-FR" sz="1100" dirty="0" err="1"/>
              <a:t>clipage</a:t>
            </a:r>
            <a:r>
              <a:rPr lang="fr-FR" sz="1100" dirty="0"/>
              <a:t> et vissage, une attention toute particulière sera portée à la qualité de l’étanchéité tant entre la tapée et le dormant qu’en pied de tapée au niveau de la pièce d’appui.</a:t>
            </a:r>
          </a:p>
          <a:p>
            <a:endParaRPr lang="fr-FR" sz="1100" dirty="0"/>
          </a:p>
          <a:p>
            <a:endParaRPr lang="fr-FR" sz="1100" u="sng" dirty="0"/>
          </a:p>
          <a:p>
            <a:endParaRPr lang="fr-FR" sz="1100" u="sng" dirty="0"/>
          </a:p>
          <a:p>
            <a:endParaRPr lang="fr-FR" sz="1100" u="sng" dirty="0"/>
          </a:p>
        </p:txBody>
      </p:sp>
      <p:pic>
        <p:nvPicPr>
          <p:cNvPr id="2" name="Image 1"/>
          <p:cNvPicPr>
            <a:picLocks noChangeAspect="1"/>
          </p:cNvPicPr>
          <p:nvPr/>
        </p:nvPicPr>
        <p:blipFill>
          <a:blip r:embed="rId3"/>
          <a:stretch>
            <a:fillRect/>
          </a:stretch>
        </p:blipFill>
        <p:spPr>
          <a:xfrm>
            <a:off x="3886088" y="2211183"/>
            <a:ext cx="2047619" cy="2523809"/>
          </a:xfrm>
          <a:prstGeom prst="rect">
            <a:avLst/>
          </a:prstGeom>
        </p:spPr>
      </p:pic>
    </p:spTree>
    <p:extLst>
      <p:ext uri="{BB962C8B-B14F-4D97-AF65-F5344CB8AC3E}">
        <p14:creationId xmlns:p14="http://schemas.microsoft.com/office/powerpoint/2010/main" val="2987724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Rôle et conception des dormants</a:t>
            </a:r>
            <a:endParaRPr lang="fr-FR" sz="2400" b="1" cap="none" dirty="0">
              <a:solidFill>
                <a:srgbClr val="00B050"/>
              </a:solidFill>
              <a:latin typeface="+mj-lt"/>
              <a:cs typeface="+mj-cs"/>
            </a:endParaRPr>
          </a:p>
        </p:txBody>
      </p:sp>
      <p:sp>
        <p:nvSpPr>
          <p:cNvPr id="4" name="Rectangle 3"/>
          <p:cNvSpPr/>
          <p:nvPr/>
        </p:nvSpPr>
        <p:spPr>
          <a:xfrm>
            <a:off x="823898" y="521690"/>
            <a:ext cx="6550085" cy="1615827"/>
          </a:xfrm>
          <a:prstGeom prst="rect">
            <a:avLst/>
          </a:prstGeom>
        </p:spPr>
        <p:txBody>
          <a:bodyPr wrap="square">
            <a:spAutoFit/>
          </a:bodyPr>
          <a:lstStyle/>
          <a:p>
            <a:r>
              <a:rPr lang="fr-FR" sz="1100" u="sng" dirty="0"/>
              <a:t>La pièce d’appui ou rejet d’eau:</a:t>
            </a:r>
          </a:p>
          <a:p>
            <a:endParaRPr lang="fr-FR" sz="1100" u="sng" dirty="0"/>
          </a:p>
          <a:p>
            <a:r>
              <a:rPr lang="fr-FR" sz="1100" dirty="0"/>
              <a:t>Selon les types de mise en œuvre ces profilés permettent de conduire l’eau de ruissellement à l’extérieur du </a:t>
            </a:r>
            <a:r>
              <a:rPr lang="fr-FR" sz="1100" dirty="0" err="1"/>
              <a:t>rejingot</a:t>
            </a:r>
            <a:r>
              <a:rPr lang="fr-FR" sz="1100" dirty="0"/>
              <a:t>.</a:t>
            </a:r>
          </a:p>
          <a:p>
            <a:endParaRPr lang="fr-FR" sz="1100" dirty="0"/>
          </a:p>
          <a:p>
            <a:r>
              <a:rPr lang="fr-FR" sz="1100" dirty="0"/>
              <a:t>Compte tenu des règles de mise en œuvre des menuiseries pour une pose sans retour de </a:t>
            </a:r>
            <a:r>
              <a:rPr lang="fr-FR" sz="1100" dirty="0" err="1"/>
              <a:t>rejingot</a:t>
            </a:r>
            <a:r>
              <a:rPr lang="fr-FR" sz="1100" dirty="0"/>
              <a:t> le débord de la pièce d’appui sera de 60 mm au niveau de la « goutte d’eau ».</a:t>
            </a:r>
          </a:p>
          <a:p>
            <a:endParaRPr lang="fr-FR" sz="1100" dirty="0"/>
          </a:p>
          <a:p>
            <a:endParaRPr lang="fr-FR" sz="1100" u="sng" dirty="0"/>
          </a:p>
        </p:txBody>
      </p:sp>
      <p:pic>
        <p:nvPicPr>
          <p:cNvPr id="2" name="Image 1"/>
          <p:cNvPicPr>
            <a:picLocks noChangeAspect="1"/>
          </p:cNvPicPr>
          <p:nvPr/>
        </p:nvPicPr>
        <p:blipFill>
          <a:blip r:embed="rId3"/>
          <a:stretch>
            <a:fillRect/>
          </a:stretch>
        </p:blipFill>
        <p:spPr>
          <a:xfrm>
            <a:off x="1885288" y="2137517"/>
            <a:ext cx="6049219" cy="2286319"/>
          </a:xfrm>
          <a:prstGeom prst="rect">
            <a:avLst/>
          </a:prstGeom>
        </p:spPr>
      </p:pic>
    </p:spTree>
    <p:extLst>
      <p:ext uri="{BB962C8B-B14F-4D97-AF65-F5344CB8AC3E}">
        <p14:creationId xmlns:p14="http://schemas.microsoft.com/office/powerpoint/2010/main" val="1707080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Rôle et conception des dormants</a:t>
            </a:r>
            <a:endParaRPr lang="fr-FR" sz="2400" b="1" cap="none" dirty="0">
              <a:solidFill>
                <a:srgbClr val="00B050"/>
              </a:solidFill>
              <a:latin typeface="+mj-lt"/>
              <a:cs typeface="+mj-cs"/>
            </a:endParaRPr>
          </a:p>
        </p:txBody>
      </p:sp>
      <p:sp>
        <p:nvSpPr>
          <p:cNvPr id="4" name="Rectangle 3"/>
          <p:cNvSpPr/>
          <p:nvPr/>
        </p:nvSpPr>
        <p:spPr>
          <a:xfrm>
            <a:off x="823898" y="521690"/>
            <a:ext cx="6550085" cy="3985706"/>
          </a:xfrm>
          <a:prstGeom prst="rect">
            <a:avLst/>
          </a:prstGeom>
        </p:spPr>
        <p:txBody>
          <a:bodyPr wrap="square">
            <a:spAutoFit/>
          </a:bodyPr>
          <a:lstStyle/>
          <a:p>
            <a:endParaRPr lang="fr-FR" sz="1100" u="sng" dirty="0"/>
          </a:p>
          <a:p>
            <a:r>
              <a:rPr lang="fr-FR" sz="1100" u="sng" dirty="0"/>
              <a:t>Les seuils en aluminium :</a:t>
            </a:r>
          </a:p>
          <a:p>
            <a:endParaRPr lang="fr-FR" sz="1100" u="sng" dirty="0"/>
          </a:p>
          <a:p>
            <a:r>
              <a:rPr lang="fr-FR" sz="1100" dirty="0"/>
              <a:t>Les portes fenêtres peuvent être équipées d’un seuil en aluminium. On distingue les seuils avec feuillure et les seuils surbaissés. </a:t>
            </a:r>
          </a:p>
          <a:p>
            <a:endParaRPr lang="fr-FR" sz="1100" dirty="0"/>
          </a:p>
          <a:p>
            <a:r>
              <a:rPr lang="fr-FR" sz="1100" dirty="0"/>
              <a:t>Les seuils avec feuillure sont peut utilisés ; néanmoins ils offrent l’avantage de permettre une très bonne étanchéité à l’eau à l’instar des appuis en PVC. Ils peuvent être à rupture de pont thermique pour éviter les condensations.</a:t>
            </a:r>
          </a:p>
          <a:p>
            <a:endParaRPr lang="fr-FR" sz="1100" dirty="0"/>
          </a:p>
          <a:p>
            <a:r>
              <a:rPr lang="fr-FR" sz="1100" dirty="0"/>
              <a:t>Les seuils surbaissés sont utilisés pour limiter l’obstacle au passage du pied et pour les cas ou un passage d’un fauteuil pour handicapé est exigé (ressaut &lt; 20 mm). Dans ce cas la hauteur utile du seuil ne devra pas dépassée 20 mm par rapport au sol fini intérieur et à la terrasse extérieure. Pour éviter les entrées d’eau il faudra prévoir soit un système de récupération des eaux de pluie par caillebotis en avant du seuil soit l’installation d’une avancée (auvent) au dessus de la porte fenêtre. En général un jet d’eau sur ouvrant est recommandé. </a:t>
            </a:r>
          </a:p>
          <a:p>
            <a:endParaRPr lang="fr-FR" sz="1100" dirty="0"/>
          </a:p>
          <a:p>
            <a:r>
              <a:rPr lang="fr-FR" sz="1100" dirty="0"/>
              <a:t>Les seuils sont liaisonnés avec les montants dormant soit grâce à un système d’assembleur avec patin d’étanchéité soit à l’aide de vis qui viennent se loger dans des </a:t>
            </a:r>
            <a:r>
              <a:rPr lang="fr-FR" sz="1100" dirty="0" err="1"/>
              <a:t>alvéovis</a:t>
            </a:r>
            <a:r>
              <a:rPr lang="fr-FR" sz="1100" dirty="0"/>
              <a:t> prévues dans les profilés de dormant. Un patin d’étanchéité est placé entre le seuil et le montant dormant.</a:t>
            </a:r>
          </a:p>
          <a:p>
            <a:endParaRPr lang="fr-FR" sz="1100" u="sng" dirty="0"/>
          </a:p>
          <a:p>
            <a:endParaRPr lang="fr-FR" sz="1100" u="sng" dirty="0"/>
          </a:p>
          <a:p>
            <a:endParaRPr lang="fr-FR" sz="1100" u="sng" dirty="0"/>
          </a:p>
        </p:txBody>
      </p:sp>
    </p:spTree>
    <p:extLst>
      <p:ext uri="{BB962C8B-B14F-4D97-AF65-F5344CB8AC3E}">
        <p14:creationId xmlns:p14="http://schemas.microsoft.com/office/powerpoint/2010/main" val="32723833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Rôle et conception des ouvrants</a:t>
            </a:r>
            <a:endParaRPr lang="fr-FR" sz="2400" b="1" cap="none" dirty="0">
              <a:solidFill>
                <a:srgbClr val="00B050"/>
              </a:solidFill>
              <a:latin typeface="+mj-lt"/>
              <a:cs typeface="+mj-cs"/>
            </a:endParaRPr>
          </a:p>
        </p:txBody>
      </p:sp>
      <p:sp>
        <p:nvSpPr>
          <p:cNvPr id="4" name="Rectangle 3"/>
          <p:cNvSpPr/>
          <p:nvPr/>
        </p:nvSpPr>
        <p:spPr>
          <a:xfrm>
            <a:off x="823898" y="521690"/>
            <a:ext cx="6550085" cy="4662815"/>
          </a:xfrm>
          <a:prstGeom prst="rect">
            <a:avLst/>
          </a:prstGeom>
        </p:spPr>
        <p:txBody>
          <a:bodyPr wrap="square">
            <a:spAutoFit/>
          </a:bodyPr>
          <a:lstStyle/>
          <a:p>
            <a:r>
              <a:rPr lang="fr-FR" sz="1100" u="sng" dirty="0"/>
              <a:t>Généralités</a:t>
            </a:r>
          </a:p>
          <a:p>
            <a:r>
              <a:rPr lang="fr-FR" sz="1100" dirty="0"/>
              <a:t>La norme actuelle NF EN 12608  fixe les épaisseurs minimales des parois constitutives du profilé des battants : 2.5 mm pour les parements intérieurs et extérieurs et 2 mm pour les parois extérieures hors parement (notion du tube fermée).</a:t>
            </a:r>
          </a:p>
          <a:p>
            <a:endParaRPr lang="fr-FR" sz="1100" dirty="0"/>
          </a:p>
          <a:p>
            <a:r>
              <a:rPr lang="fr-FR" sz="1100" dirty="0"/>
              <a:t>L’épaisseur du battant correspond d’une part à une optimisation des dimensions nécessaires au logement des composants et d’autre part aux impératifs du </a:t>
            </a:r>
            <a:r>
              <a:rPr lang="fr-FR" sz="1100" dirty="0" err="1"/>
              <a:t>process</a:t>
            </a:r>
            <a:r>
              <a:rPr lang="fr-FR" sz="1100" dirty="0"/>
              <a:t> de fabrication ; coté feuillure de crémone nous devons tenir compte des impératifs suivants :</a:t>
            </a:r>
          </a:p>
          <a:p>
            <a:r>
              <a:rPr lang="fr-FR" sz="1100" dirty="0"/>
              <a:t>- logement de la fiche de rotation : 14 mm</a:t>
            </a:r>
          </a:p>
          <a:p>
            <a:r>
              <a:rPr lang="fr-FR" sz="1100" dirty="0"/>
              <a:t>- emplacement du joint d’étanchéité et ébavurage de la rainure de crémone : 8 mm</a:t>
            </a:r>
          </a:p>
          <a:p>
            <a:r>
              <a:rPr lang="fr-FR" sz="1100" dirty="0"/>
              <a:t>- rainure européenne dite rainure européenne : 16 mm</a:t>
            </a:r>
          </a:p>
          <a:p>
            <a:r>
              <a:rPr lang="fr-FR" sz="1100" dirty="0"/>
              <a:t>- drainage extérieur et goutte d’eau : 8 mm</a:t>
            </a:r>
          </a:p>
          <a:p>
            <a:endParaRPr lang="fr-FR" sz="1100" dirty="0"/>
          </a:p>
          <a:p>
            <a:r>
              <a:rPr lang="fr-FR" sz="1100" dirty="0"/>
              <a:t>L’épaisseur minimale serait de 46 mm ; Par contre les nouvelles réglementations thermiques obligent à des coefficients d’isolation thermique de plus en plus performants et, compte tenu de la très faible incidence sur le coût, de l’épaisseur des profilés (effet tube), il n’existe pas de profilés d’une épaisseur inférieure à 60 </a:t>
            </a:r>
            <a:r>
              <a:rPr lang="fr-FR" sz="1100" dirty="0" err="1"/>
              <a:t>mm.</a:t>
            </a:r>
            <a:r>
              <a:rPr lang="fr-FR" sz="1100" dirty="0"/>
              <a:t> Nous observons au contraire une augmentation de cette épaisseur jusqu’à 75 </a:t>
            </a:r>
            <a:r>
              <a:rPr lang="fr-FR" sz="1100" dirty="0" err="1"/>
              <a:t>mm.</a:t>
            </a:r>
            <a:endParaRPr lang="fr-FR" sz="1100" dirty="0"/>
          </a:p>
          <a:p>
            <a:r>
              <a:rPr lang="fr-FR" sz="1100" dirty="0"/>
              <a:t>Les profilés comportent au minimum 2 chambres ; on trouve couramment des profilés à 3 et 4 chambres. Le nombre de chambre a une incidence sur la performance thermique du profilé.</a:t>
            </a:r>
          </a:p>
          <a:p>
            <a:endParaRPr lang="fr-FR" sz="1100" dirty="0"/>
          </a:p>
          <a:p>
            <a:r>
              <a:rPr lang="fr-FR" sz="1100" dirty="0"/>
              <a:t>A l’instar des profilés de dormants, la géométrie et la position des chambres sera également déterminée en fonction du circuit d’écoulement des eaux d’infiltration ; Il est à noter qu’il est interdit de faire circuler de l’eau en phase liquide dans une chambre dans laquelle sera placé un renfort métallique.</a:t>
            </a:r>
          </a:p>
          <a:p>
            <a:r>
              <a:rPr lang="fr-FR" sz="1100" dirty="0"/>
              <a:t>La feuillure coté rainure à crémone tiendra compte d’un jeu fonctionnel pour la quincaillerie de condamnation de 12 mm (standard européen). D’autre part la valeur de la largeur d’appui du joint d’étanchéité sera de 8 à 9 </a:t>
            </a:r>
            <a:r>
              <a:rPr lang="fr-FR" sz="1100" dirty="0" err="1"/>
              <a:t>mm.</a:t>
            </a:r>
            <a:endParaRPr lang="fr-FR" sz="1100" dirty="0"/>
          </a:p>
        </p:txBody>
      </p:sp>
    </p:spTree>
    <p:extLst>
      <p:ext uri="{BB962C8B-B14F-4D97-AF65-F5344CB8AC3E}">
        <p14:creationId xmlns:p14="http://schemas.microsoft.com/office/powerpoint/2010/main" val="1588394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Rôle et conception des ouvrants</a:t>
            </a:r>
            <a:endParaRPr lang="fr-FR" sz="2400" b="1" cap="none" dirty="0">
              <a:solidFill>
                <a:srgbClr val="00B050"/>
              </a:solidFill>
              <a:latin typeface="+mj-lt"/>
              <a:cs typeface="+mj-cs"/>
            </a:endParaRPr>
          </a:p>
        </p:txBody>
      </p:sp>
      <p:sp>
        <p:nvSpPr>
          <p:cNvPr id="4" name="Rectangle 3"/>
          <p:cNvSpPr/>
          <p:nvPr/>
        </p:nvSpPr>
        <p:spPr>
          <a:xfrm>
            <a:off x="823898" y="521690"/>
            <a:ext cx="6550085" cy="2631490"/>
          </a:xfrm>
          <a:prstGeom prst="rect">
            <a:avLst/>
          </a:prstGeom>
        </p:spPr>
        <p:txBody>
          <a:bodyPr wrap="square">
            <a:spAutoFit/>
          </a:bodyPr>
          <a:lstStyle/>
          <a:p>
            <a:r>
              <a:rPr lang="fr-FR" sz="1100" u="sng" dirty="0"/>
              <a:t>La masse centrale</a:t>
            </a:r>
          </a:p>
          <a:p>
            <a:endParaRPr lang="fr-FR" sz="1100" u="sng" dirty="0"/>
          </a:p>
          <a:p>
            <a:r>
              <a:rPr lang="fr-FR" sz="1100" dirty="0"/>
              <a:t>La jonction des deux vantaux d’une menuiserie devra faire l’objet d’une attention toute particulière. En effet c’est l’élément visible de l’intérieur et de l’extérieur du logement. Sa conception déterminera l’esthétique, le clair de vue et les limites dimensionnelles du système de menuiserie.</a:t>
            </a:r>
          </a:p>
          <a:p>
            <a:endParaRPr lang="fr-FR" sz="1100" u="sng" dirty="0"/>
          </a:p>
          <a:p>
            <a:r>
              <a:rPr lang="fr-FR" sz="1100" dirty="0"/>
              <a:t>Il existe 4 familles de masse centrale :</a:t>
            </a:r>
          </a:p>
          <a:p>
            <a:endParaRPr lang="fr-FR" sz="1100" dirty="0"/>
          </a:p>
          <a:p>
            <a:r>
              <a:rPr lang="fr-FR" sz="1100" dirty="0"/>
              <a:t>- La masse centrale symétrique : esthétique, économique, forte inertie</a:t>
            </a:r>
          </a:p>
          <a:p>
            <a:pPr marL="171450" indent="-171450">
              <a:buFontTx/>
              <a:buChar char="-"/>
            </a:pPr>
            <a:r>
              <a:rPr lang="fr-FR" sz="1100" dirty="0"/>
              <a:t>La masse centrale symétrique avec double délignage : esthétique, inertie moyenne, étanchéité à l’eau complexe</a:t>
            </a:r>
          </a:p>
          <a:p>
            <a:r>
              <a:rPr lang="fr-FR" sz="1100" dirty="0"/>
              <a:t>- La masse centrale dissymétrique : grand clair de vue, inertie moyenne, poignée centrée possible,</a:t>
            </a:r>
          </a:p>
          <a:p>
            <a:r>
              <a:rPr lang="fr-FR" sz="1100" dirty="0"/>
              <a:t>gestion de 2 profilés.</a:t>
            </a:r>
          </a:p>
          <a:p>
            <a:r>
              <a:rPr lang="fr-FR" sz="1100" dirty="0"/>
              <a:t>- La masse centrale dissymétrique avec délignage : inertie forte, gestion d’un seul profilé</a:t>
            </a:r>
          </a:p>
          <a:p>
            <a:endParaRPr lang="fr-FR" sz="1100" dirty="0"/>
          </a:p>
        </p:txBody>
      </p:sp>
    </p:spTree>
    <p:extLst>
      <p:ext uri="{BB962C8B-B14F-4D97-AF65-F5344CB8AC3E}">
        <p14:creationId xmlns:p14="http://schemas.microsoft.com/office/powerpoint/2010/main" val="3367161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D52E7CA-940C-4B6E-9E73-0245BA95FC91}" type="slidenum">
              <a:rPr lang="fr-FR" smtClean="0"/>
              <a:pPr/>
              <a:t>45</a:t>
            </a:fld>
            <a:r>
              <a:rPr lang="fr-FR"/>
              <a:t> /</a:t>
            </a:r>
            <a:endParaRPr lang="fr-FR" dirty="0"/>
          </a:p>
        </p:txBody>
      </p:sp>
      <p:sp>
        <p:nvSpPr>
          <p:cNvPr id="3" name="Titre 2"/>
          <p:cNvSpPr>
            <a:spLocks noGrp="1"/>
          </p:cNvSpPr>
          <p:nvPr>
            <p:ph type="title"/>
          </p:nvPr>
        </p:nvSpPr>
        <p:spPr/>
        <p:txBody>
          <a:bodyPr/>
          <a:lstStyle/>
          <a:p>
            <a:r>
              <a:rPr lang="fr-FR" dirty="0"/>
              <a:t>Prise de cotes</a:t>
            </a:r>
          </a:p>
        </p:txBody>
      </p:sp>
      <p:sp>
        <p:nvSpPr>
          <p:cNvPr id="4" name="Espace réservé du pied de page 3"/>
          <p:cNvSpPr>
            <a:spLocks noGrp="1"/>
          </p:cNvSpPr>
          <p:nvPr>
            <p:ph type="ftr" sz="quarter" idx="3"/>
          </p:nvPr>
        </p:nvSpPr>
        <p:spPr/>
        <p:txBody>
          <a:bodyPr/>
          <a:lstStyle/>
          <a:p>
            <a:r>
              <a:rPr lang="fr-FR">
                <a:solidFill>
                  <a:srgbClr val="17428C"/>
                </a:solidFill>
              </a:rPr>
              <a:t>Titre présentation</a:t>
            </a:r>
            <a:endParaRPr lang="fr-FR" dirty="0">
              <a:solidFill>
                <a:srgbClr val="17428C"/>
              </a:solidFill>
            </a:endParaRPr>
          </a:p>
        </p:txBody>
      </p:sp>
      <p:pic>
        <p:nvPicPr>
          <p:cNvPr id="7" name="Image 6"/>
          <p:cNvPicPr/>
          <p:nvPr/>
        </p:nvPicPr>
        <p:blipFill rotWithShape="1">
          <a:blip r:embed="rId2" cstate="email">
            <a:extLst>
              <a:ext uri="{28A0092B-C50C-407E-A947-70E740481C1C}">
                <a14:useLocalDpi xmlns:a14="http://schemas.microsoft.com/office/drawing/2010/main"/>
              </a:ext>
            </a:extLst>
          </a:blip>
          <a:srcRect l="43725" t="20075" r="29507" b="26950"/>
          <a:stretch/>
        </p:blipFill>
        <p:spPr bwMode="auto">
          <a:xfrm>
            <a:off x="1942942" y="631798"/>
            <a:ext cx="4635838" cy="42377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7782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D52E7CA-940C-4B6E-9E73-0245BA95FC91}" type="slidenum">
              <a:rPr lang="fr-FR" smtClean="0"/>
              <a:pPr/>
              <a:t>46</a:t>
            </a:fld>
            <a:r>
              <a:rPr lang="fr-FR"/>
              <a:t> /</a:t>
            </a:r>
            <a:endParaRPr lang="fr-FR" dirty="0"/>
          </a:p>
        </p:txBody>
      </p:sp>
      <p:sp>
        <p:nvSpPr>
          <p:cNvPr id="3" name="Titre 2"/>
          <p:cNvSpPr>
            <a:spLocks noGrp="1"/>
          </p:cNvSpPr>
          <p:nvPr>
            <p:ph type="title"/>
          </p:nvPr>
        </p:nvSpPr>
        <p:spPr/>
        <p:txBody>
          <a:bodyPr/>
          <a:lstStyle/>
          <a:p>
            <a:r>
              <a:rPr lang="fr-FR" dirty="0"/>
              <a:t>Prise de cotes</a:t>
            </a:r>
          </a:p>
        </p:txBody>
      </p:sp>
      <p:sp>
        <p:nvSpPr>
          <p:cNvPr id="4" name="Espace réservé du pied de page 3"/>
          <p:cNvSpPr>
            <a:spLocks noGrp="1"/>
          </p:cNvSpPr>
          <p:nvPr>
            <p:ph type="ftr" sz="quarter" idx="3"/>
          </p:nvPr>
        </p:nvSpPr>
        <p:spPr/>
        <p:txBody>
          <a:bodyPr/>
          <a:lstStyle/>
          <a:p>
            <a:r>
              <a:rPr lang="fr-FR">
                <a:solidFill>
                  <a:srgbClr val="17428C"/>
                </a:solidFill>
              </a:rPr>
              <a:t>Titre présentation</a:t>
            </a:r>
            <a:endParaRPr lang="fr-FR" dirty="0">
              <a:solidFill>
                <a:srgbClr val="17428C"/>
              </a:solidFill>
            </a:endParaRPr>
          </a:p>
        </p:txBody>
      </p:sp>
      <p:pic>
        <p:nvPicPr>
          <p:cNvPr id="6" name="Image 5">
            <a:extLst>
              <a:ext uri="{FF2B5EF4-FFF2-40B4-BE49-F238E27FC236}">
                <a16:creationId xmlns:a16="http://schemas.microsoft.com/office/drawing/2014/main" id="{F79A51C8-F82E-774C-9046-883FF63E6B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5895" y="711920"/>
            <a:ext cx="5536698" cy="3719660"/>
          </a:xfrm>
          <a:prstGeom prst="rect">
            <a:avLst/>
          </a:prstGeom>
        </p:spPr>
      </p:pic>
    </p:spTree>
    <p:extLst>
      <p:ext uri="{BB962C8B-B14F-4D97-AF65-F5344CB8AC3E}">
        <p14:creationId xmlns:p14="http://schemas.microsoft.com/office/powerpoint/2010/main" val="3052274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types de pose</a:t>
            </a:r>
            <a:endParaRPr lang="fr-FR" sz="2400" b="1" cap="none" dirty="0">
              <a:solidFill>
                <a:srgbClr val="00B050"/>
              </a:solidFill>
              <a:latin typeface="+mj-lt"/>
              <a:cs typeface="+mj-cs"/>
            </a:endParaRP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222" y="659350"/>
            <a:ext cx="7560000" cy="2135146"/>
          </a:xfrm>
          <a:prstGeom prst="rect">
            <a:avLst/>
          </a:prstGeom>
        </p:spPr>
      </p:pic>
      <p:pic>
        <p:nvPicPr>
          <p:cNvPr id="4" name="Image 3">
            <a:extLst>
              <a:ext uri="{FF2B5EF4-FFF2-40B4-BE49-F238E27FC236}">
                <a16:creationId xmlns:a16="http://schemas.microsoft.com/office/drawing/2014/main" id="{9C88362A-E9AE-42C1-A069-B0B024BE31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2348" y="2536337"/>
            <a:ext cx="3819303" cy="2607163"/>
          </a:xfrm>
          <a:prstGeom prst="rect">
            <a:avLst/>
          </a:prstGeom>
        </p:spPr>
      </p:pic>
    </p:spTree>
    <p:extLst>
      <p:ext uri="{BB962C8B-B14F-4D97-AF65-F5344CB8AC3E}">
        <p14:creationId xmlns:p14="http://schemas.microsoft.com/office/powerpoint/2010/main" val="266403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types de pose</a:t>
            </a:r>
            <a:endParaRPr lang="fr-FR" sz="2400" b="1" cap="none" dirty="0">
              <a:solidFill>
                <a:srgbClr val="00B050"/>
              </a:solidFill>
              <a:latin typeface="+mj-lt"/>
              <a:cs typeface="+mj-cs"/>
            </a:endParaRPr>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287" y="521690"/>
            <a:ext cx="7263623" cy="2442234"/>
          </a:xfrm>
          <a:prstGeom prst="rect">
            <a:avLst/>
          </a:prstGeom>
        </p:spPr>
      </p:pic>
      <p:pic>
        <p:nvPicPr>
          <p:cNvPr id="4" name="Image 3">
            <a:extLst>
              <a:ext uri="{FF2B5EF4-FFF2-40B4-BE49-F238E27FC236}">
                <a16:creationId xmlns:a16="http://schemas.microsoft.com/office/drawing/2014/main" id="{D941B04E-151A-B968-4AEE-6ED481CE9E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3130" y="2436175"/>
            <a:ext cx="3747620" cy="2707325"/>
          </a:xfrm>
          <a:prstGeom prst="rect">
            <a:avLst/>
          </a:prstGeom>
        </p:spPr>
      </p:pic>
    </p:spTree>
    <p:extLst>
      <p:ext uri="{BB962C8B-B14F-4D97-AF65-F5344CB8AC3E}">
        <p14:creationId xmlns:p14="http://schemas.microsoft.com/office/powerpoint/2010/main" val="125667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types de pose</a:t>
            </a:r>
            <a:endParaRPr lang="fr-FR" sz="2400" b="1" cap="none" dirty="0">
              <a:solidFill>
                <a:srgbClr val="00B050"/>
              </a:solidFill>
              <a:latin typeface="+mj-lt"/>
              <a:cs typeface="+mj-cs"/>
            </a:endParaRP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912" y="637067"/>
            <a:ext cx="7560000" cy="2057501"/>
          </a:xfrm>
          <a:prstGeom prst="rect">
            <a:avLst/>
          </a:prstGeom>
        </p:spPr>
      </p:pic>
      <p:pic>
        <p:nvPicPr>
          <p:cNvPr id="4" name="Image 3">
            <a:extLst>
              <a:ext uri="{FF2B5EF4-FFF2-40B4-BE49-F238E27FC236}">
                <a16:creationId xmlns:a16="http://schemas.microsoft.com/office/drawing/2014/main" id="{12589852-E372-7349-D11D-35F8C372DF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912" y="2282661"/>
            <a:ext cx="3578181" cy="2630633"/>
          </a:xfrm>
          <a:prstGeom prst="rect">
            <a:avLst/>
          </a:prstGeom>
        </p:spPr>
      </p:pic>
    </p:spTree>
    <p:extLst>
      <p:ext uri="{BB962C8B-B14F-4D97-AF65-F5344CB8AC3E}">
        <p14:creationId xmlns:p14="http://schemas.microsoft.com/office/powerpoint/2010/main" val="301997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AF2D0FA-55F5-84FE-8166-2B6C780D687E}"/>
              </a:ext>
            </a:extLst>
          </p:cNvPr>
          <p:cNvSpPr>
            <a:spLocks noGrp="1"/>
          </p:cNvSpPr>
          <p:nvPr>
            <p:ph type="sldNum" sz="quarter" idx="14"/>
          </p:nvPr>
        </p:nvSpPr>
        <p:spPr/>
        <p:txBody>
          <a:bodyPr/>
          <a:lstStyle/>
          <a:p>
            <a:fld id="{DD52E7CA-940C-4B6E-9E73-0245BA95FC91}" type="slidenum">
              <a:rPr lang="fr-FR" smtClean="0"/>
              <a:pPr/>
              <a:t>5</a:t>
            </a:fld>
            <a:r>
              <a:rPr lang="fr-FR"/>
              <a:t> /</a:t>
            </a:r>
            <a:endParaRPr lang="fr-FR" dirty="0"/>
          </a:p>
        </p:txBody>
      </p:sp>
      <p:pic>
        <p:nvPicPr>
          <p:cNvPr id="8" name="Espace réservé du contenu 7">
            <a:extLst>
              <a:ext uri="{FF2B5EF4-FFF2-40B4-BE49-F238E27FC236}">
                <a16:creationId xmlns:a16="http://schemas.microsoft.com/office/drawing/2014/main" id="{68CBAABA-E88D-3460-05C8-1D485EF825A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27982" y="760413"/>
            <a:ext cx="6745411" cy="4018993"/>
          </a:xfrm>
        </p:spPr>
      </p:pic>
      <p:sp>
        <p:nvSpPr>
          <p:cNvPr id="4" name="Titre 3">
            <a:extLst>
              <a:ext uri="{FF2B5EF4-FFF2-40B4-BE49-F238E27FC236}">
                <a16:creationId xmlns:a16="http://schemas.microsoft.com/office/drawing/2014/main" id="{099CA627-1726-72B8-B436-25F49E6440B7}"/>
              </a:ext>
            </a:extLst>
          </p:cNvPr>
          <p:cNvSpPr>
            <a:spLocks noGrp="1"/>
          </p:cNvSpPr>
          <p:nvPr>
            <p:ph type="title"/>
          </p:nvPr>
        </p:nvSpPr>
        <p:spPr/>
        <p:txBody>
          <a:bodyPr/>
          <a:lstStyle/>
          <a:p>
            <a:r>
              <a:rPr lang="fr-FR" dirty="0"/>
              <a:t>FONCTIONS DE LA FENETRE</a:t>
            </a:r>
          </a:p>
        </p:txBody>
      </p:sp>
    </p:spTree>
    <p:extLst>
      <p:ext uri="{BB962C8B-B14F-4D97-AF65-F5344CB8AC3E}">
        <p14:creationId xmlns:p14="http://schemas.microsoft.com/office/powerpoint/2010/main" val="3114431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types de pose</a:t>
            </a:r>
            <a:endParaRPr lang="fr-FR" sz="2400" b="1" cap="none" dirty="0">
              <a:solidFill>
                <a:srgbClr val="00B050"/>
              </a:solidFill>
              <a:latin typeface="+mj-lt"/>
              <a:cs typeface="+mj-cs"/>
            </a:endParaRP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898" y="1680910"/>
            <a:ext cx="7560000" cy="1951798"/>
          </a:xfrm>
          <a:prstGeom prst="rect">
            <a:avLst/>
          </a:prstGeom>
        </p:spPr>
      </p:pic>
    </p:spTree>
    <p:extLst>
      <p:ext uri="{BB962C8B-B14F-4D97-AF65-F5344CB8AC3E}">
        <p14:creationId xmlns:p14="http://schemas.microsoft.com/office/powerpoint/2010/main" val="769411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types de pose</a:t>
            </a:r>
            <a:endParaRPr lang="fr-FR" sz="2400" b="1" cap="none" dirty="0">
              <a:solidFill>
                <a:srgbClr val="00B050"/>
              </a:solidFill>
              <a:latin typeface="+mj-lt"/>
              <a:cs typeface="+mj-cs"/>
            </a:endParaRP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3621" y="412859"/>
            <a:ext cx="6679211" cy="2158891"/>
          </a:xfrm>
          <a:prstGeom prst="rect">
            <a:avLst/>
          </a:prstGeom>
        </p:spPr>
      </p:pic>
      <p:pic>
        <p:nvPicPr>
          <p:cNvPr id="4" name="Image 3">
            <a:extLst>
              <a:ext uri="{FF2B5EF4-FFF2-40B4-BE49-F238E27FC236}">
                <a16:creationId xmlns:a16="http://schemas.microsoft.com/office/drawing/2014/main" id="{6323B2DD-E563-92CB-E6A8-FBD296BEDA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2045" y="2255965"/>
            <a:ext cx="3849514" cy="2769603"/>
          </a:xfrm>
          <a:prstGeom prst="rect">
            <a:avLst/>
          </a:prstGeom>
        </p:spPr>
      </p:pic>
    </p:spTree>
    <p:extLst>
      <p:ext uri="{BB962C8B-B14F-4D97-AF65-F5344CB8AC3E}">
        <p14:creationId xmlns:p14="http://schemas.microsoft.com/office/powerpoint/2010/main" val="2727688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types de pose</a:t>
            </a:r>
            <a:endParaRPr lang="fr-FR" sz="2400" b="1" cap="none" dirty="0">
              <a:solidFill>
                <a:srgbClr val="00B050"/>
              </a:solidFill>
              <a:latin typeface="+mj-lt"/>
              <a:cs typeface="+mj-cs"/>
            </a:endParaRPr>
          </a:p>
        </p:txBody>
      </p:sp>
      <p:pic>
        <p:nvPicPr>
          <p:cNvPr id="5" name="Image 4">
            <a:extLst>
              <a:ext uri="{FF2B5EF4-FFF2-40B4-BE49-F238E27FC236}">
                <a16:creationId xmlns:a16="http://schemas.microsoft.com/office/drawing/2014/main" id="{DEF88748-0FEB-DE5E-4661-3DF57C1B4E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2436" y="420976"/>
            <a:ext cx="6040063" cy="4301547"/>
          </a:xfrm>
          <a:prstGeom prst="rect">
            <a:avLst/>
          </a:prstGeom>
        </p:spPr>
      </p:pic>
    </p:spTree>
    <p:extLst>
      <p:ext uri="{BB962C8B-B14F-4D97-AF65-F5344CB8AC3E}">
        <p14:creationId xmlns:p14="http://schemas.microsoft.com/office/powerpoint/2010/main" val="1817068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types de pose</a:t>
            </a:r>
            <a:endParaRPr lang="fr-FR" sz="2400" b="1" cap="none" dirty="0">
              <a:solidFill>
                <a:srgbClr val="00B050"/>
              </a:solidFill>
              <a:latin typeface="+mj-lt"/>
              <a:cs typeface="+mj-cs"/>
            </a:endParaRPr>
          </a:p>
        </p:txBody>
      </p:sp>
      <p:pic>
        <p:nvPicPr>
          <p:cNvPr id="3" name="Image 2">
            <a:extLst>
              <a:ext uri="{FF2B5EF4-FFF2-40B4-BE49-F238E27FC236}">
                <a16:creationId xmlns:a16="http://schemas.microsoft.com/office/drawing/2014/main" id="{CA0DE59A-10AF-A04E-DA9D-389E06F628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781" y="593492"/>
            <a:ext cx="5858558" cy="3956515"/>
          </a:xfrm>
          <a:prstGeom prst="rect">
            <a:avLst/>
          </a:prstGeom>
        </p:spPr>
      </p:pic>
    </p:spTree>
    <p:extLst>
      <p:ext uri="{BB962C8B-B14F-4D97-AF65-F5344CB8AC3E}">
        <p14:creationId xmlns:p14="http://schemas.microsoft.com/office/powerpoint/2010/main" val="2263513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La feuillure à verre</a:t>
            </a:r>
            <a:endParaRPr lang="fr-FR" sz="2400" b="1" cap="none" dirty="0">
              <a:solidFill>
                <a:srgbClr val="00B050"/>
              </a:solidFill>
              <a:latin typeface="+mj-lt"/>
              <a:cs typeface="+mj-cs"/>
            </a:endParaRPr>
          </a:p>
        </p:txBody>
      </p:sp>
      <p:sp>
        <p:nvSpPr>
          <p:cNvPr id="4" name="Rectangle 3"/>
          <p:cNvSpPr/>
          <p:nvPr/>
        </p:nvSpPr>
        <p:spPr>
          <a:xfrm>
            <a:off x="823898" y="521690"/>
            <a:ext cx="6550085" cy="3816429"/>
          </a:xfrm>
          <a:prstGeom prst="rect">
            <a:avLst/>
          </a:prstGeom>
        </p:spPr>
        <p:txBody>
          <a:bodyPr wrap="square">
            <a:spAutoFit/>
          </a:bodyPr>
          <a:lstStyle/>
          <a:p>
            <a:r>
              <a:rPr lang="fr-FR" sz="1100" dirty="0"/>
              <a:t>La feuillure à verre est destinée à recevoir le vitrage, son organisation doit permettre d’assurer la tenue mécanique du vitrage, l’étanchéité à l’air et à l’eau de l’interface ouvrant / vitrage et la pérennité du volume verrier.</a:t>
            </a:r>
          </a:p>
          <a:p>
            <a:endParaRPr lang="fr-FR" sz="1100" dirty="0"/>
          </a:p>
          <a:p>
            <a:r>
              <a:rPr lang="fr-FR" sz="1100" dirty="0"/>
              <a:t>L’organisation de la feuillure à verre est définie d’une part par le DTU 39 « vitrages » et d’autre part par le document  du CSTB « méthode de détermination de la hauteur utile de la feuillure à verre des menuiseries extérieures ».</a:t>
            </a:r>
          </a:p>
          <a:p>
            <a:r>
              <a:rPr lang="fr-FR" sz="1100" dirty="0"/>
              <a:t>La hauteur de la feuillure à verre calculée tient compte du jeu périphérique, de la prise en feuillure minimale du vitrage, de la dissimulation de l’intercalaire du vitrage vis à vis des rayons UV et des tolérances de fabrication du vitrage et de la menuiserie ; cette hauteur est au minimum de 16 mm (y compris garniture souple éventuelle) et de 20 mm (hors garniture souple éventuelle) pour les cas ou une sécurité à la chute des personnes est exigée.</a:t>
            </a:r>
          </a:p>
          <a:p>
            <a:endParaRPr lang="fr-FR" sz="1100" dirty="0"/>
          </a:p>
          <a:p>
            <a:r>
              <a:rPr lang="fr-FR" sz="1100" dirty="0"/>
              <a:t>On se reportera pour le calcul de la hauteur utile sur la norme XPP 20.650  (Feuillure à verre des menuiseries extérieures ; Méthode de détermination de la hauteur utile).</a:t>
            </a:r>
          </a:p>
          <a:p>
            <a:endParaRPr lang="fr-FR" sz="1100" dirty="0"/>
          </a:p>
          <a:p>
            <a:r>
              <a:rPr lang="fr-FR" sz="1100" dirty="0"/>
              <a:t>La largeur utile de la feuillure à verre est calculée en tenant compte de l’épaisseur du vitrage, de la largeur des garnitures d’étanchéité et du système de </a:t>
            </a:r>
            <a:r>
              <a:rPr lang="fr-FR" sz="1100" dirty="0" err="1"/>
              <a:t>clippage</a:t>
            </a:r>
            <a:r>
              <a:rPr lang="fr-FR" sz="1100" dirty="0"/>
              <a:t> de la parclose.</a:t>
            </a:r>
          </a:p>
          <a:p>
            <a:endParaRPr lang="fr-FR" sz="1100" dirty="0"/>
          </a:p>
          <a:p>
            <a:r>
              <a:rPr lang="fr-FR" sz="1100" dirty="0"/>
              <a:t>Pour éviter au maximum les fuites à l’eau dans le cas d’une détérioration accidentelle de la garniture d’étanchéité principale une « garde à l’eau » de 2 mm minimum sera prévue. </a:t>
            </a:r>
          </a:p>
          <a:p>
            <a:endParaRPr lang="fr-FR" sz="1100" dirty="0"/>
          </a:p>
        </p:txBody>
      </p:sp>
    </p:spTree>
    <p:extLst>
      <p:ext uri="{BB962C8B-B14F-4D97-AF65-F5344CB8AC3E}">
        <p14:creationId xmlns:p14="http://schemas.microsoft.com/office/powerpoint/2010/main" val="4007463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La feuillure à verre</a:t>
            </a:r>
            <a:endParaRPr lang="fr-FR" sz="2400" b="1" cap="none" dirty="0">
              <a:solidFill>
                <a:srgbClr val="00B050"/>
              </a:solidFill>
              <a:latin typeface="+mj-lt"/>
              <a:cs typeface="+mj-cs"/>
            </a:endParaRPr>
          </a:p>
        </p:txBody>
      </p:sp>
      <p:sp>
        <p:nvSpPr>
          <p:cNvPr id="4" name="Rectangle 3"/>
          <p:cNvSpPr/>
          <p:nvPr/>
        </p:nvSpPr>
        <p:spPr>
          <a:xfrm>
            <a:off x="823898" y="521690"/>
            <a:ext cx="6550085" cy="2123658"/>
          </a:xfrm>
          <a:prstGeom prst="rect">
            <a:avLst/>
          </a:prstGeom>
        </p:spPr>
        <p:txBody>
          <a:bodyPr wrap="square">
            <a:spAutoFit/>
          </a:bodyPr>
          <a:lstStyle/>
          <a:p>
            <a:r>
              <a:rPr lang="fr-FR" sz="1100" dirty="0"/>
              <a:t>La tenue mécanique du vitrage est assurée généralement à l’aide d’une parclose. Cette dernière peut être située soit du coté extérieur soit du coté intérieur de la feuillure à verre.</a:t>
            </a:r>
          </a:p>
          <a:p>
            <a:r>
              <a:rPr lang="fr-FR" sz="1100" dirty="0"/>
              <a:t>Son rôle consiste d’une part à maintenir le vitrage en place lors des efforts exercés  par le vent tant en pression qu’en dépression et d’autre part à maintenir une pression suffisante sur les garnitures d’étanchéités pour conserver les performances de perméabilité à l’air et d’étanchéité à l’eau de la feuillure à verre. </a:t>
            </a:r>
          </a:p>
          <a:p>
            <a:r>
              <a:rPr lang="fr-FR" sz="1100" dirty="0"/>
              <a:t>La parclose se fixe sur le profilé à l’aide d’un </a:t>
            </a:r>
            <a:r>
              <a:rPr lang="fr-FR" sz="1100" dirty="0" err="1"/>
              <a:t>clippage</a:t>
            </a:r>
            <a:r>
              <a:rPr lang="fr-FR" sz="1100" dirty="0"/>
              <a:t> à 1 ou 2 pieds.</a:t>
            </a:r>
          </a:p>
          <a:p>
            <a:endParaRPr lang="fr-FR" sz="1100" dirty="0"/>
          </a:p>
          <a:p>
            <a:r>
              <a:rPr lang="fr-FR" sz="1100" dirty="0"/>
              <a:t>Les parcloses sont coupées à leurs extrémités soit à coupes droites soit à coupes d’onglet (45°) ; cette dernière méthode assure une meilleure liaison d’angle avec une légère sur-longueur d’environ 1 </a:t>
            </a:r>
            <a:r>
              <a:rPr lang="fr-FR" sz="1100" dirty="0" err="1"/>
              <a:t>mm.</a:t>
            </a:r>
            <a:endParaRPr lang="fr-FR" sz="1100" dirty="0"/>
          </a:p>
          <a:p>
            <a:endParaRPr lang="fr-FR" sz="1100" u="sng" dirty="0"/>
          </a:p>
          <a:p>
            <a:endParaRPr lang="fr-FR" sz="1100" dirty="0"/>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1298" y="2501537"/>
            <a:ext cx="4437199" cy="1943299"/>
          </a:xfrm>
          <a:prstGeom prst="rect">
            <a:avLst/>
          </a:prstGeom>
        </p:spPr>
      </p:pic>
    </p:spTree>
    <p:extLst>
      <p:ext uri="{BB962C8B-B14F-4D97-AF65-F5344CB8AC3E}">
        <p14:creationId xmlns:p14="http://schemas.microsoft.com/office/powerpoint/2010/main" val="3897236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garnitures d’étanchéité</a:t>
            </a:r>
            <a:endParaRPr lang="fr-FR" sz="2400" b="1" cap="none" dirty="0">
              <a:solidFill>
                <a:srgbClr val="00B050"/>
              </a:solidFill>
              <a:latin typeface="+mj-lt"/>
              <a:cs typeface="+mj-cs"/>
            </a:endParaRPr>
          </a:p>
        </p:txBody>
      </p:sp>
      <p:sp>
        <p:nvSpPr>
          <p:cNvPr id="4" name="Rectangle 3"/>
          <p:cNvSpPr/>
          <p:nvPr/>
        </p:nvSpPr>
        <p:spPr>
          <a:xfrm>
            <a:off x="823898" y="521690"/>
            <a:ext cx="6550085" cy="3647152"/>
          </a:xfrm>
          <a:prstGeom prst="rect">
            <a:avLst/>
          </a:prstGeom>
        </p:spPr>
        <p:txBody>
          <a:bodyPr wrap="square">
            <a:spAutoFit/>
          </a:bodyPr>
          <a:lstStyle/>
          <a:p>
            <a:r>
              <a:rPr lang="fr-FR" sz="1100" dirty="0"/>
              <a:t>Plus communément appelé « joint d’étanchéité ».</a:t>
            </a:r>
          </a:p>
          <a:p>
            <a:r>
              <a:rPr lang="fr-FR" sz="1100" dirty="0"/>
              <a:t>Sur une menuiserie nous pouvons trouver des garnitures d’étanchéité que l’on peut classer par leur fonction :</a:t>
            </a:r>
          </a:p>
          <a:p>
            <a:r>
              <a:rPr lang="fr-FR" sz="1100" dirty="0"/>
              <a:t>Les joints à fonction dynamique :</a:t>
            </a:r>
          </a:p>
          <a:p>
            <a:r>
              <a:rPr lang="fr-FR" sz="1100" dirty="0"/>
              <a:t>- joint de frappe extérieur entre dormant et ouvrant</a:t>
            </a:r>
          </a:p>
          <a:p>
            <a:r>
              <a:rPr lang="fr-FR" sz="1100" dirty="0"/>
              <a:t>- joint de frappe intérieur entre ouvrant et dormant</a:t>
            </a:r>
          </a:p>
          <a:p>
            <a:r>
              <a:rPr lang="fr-FR" sz="1100" dirty="0"/>
              <a:t>- joint de battue</a:t>
            </a:r>
          </a:p>
          <a:p>
            <a:endParaRPr lang="fr-FR" sz="1100" dirty="0"/>
          </a:p>
          <a:p>
            <a:r>
              <a:rPr lang="fr-FR" sz="1100" dirty="0"/>
              <a:t>Les joints à fonction statique :</a:t>
            </a:r>
          </a:p>
          <a:p>
            <a:r>
              <a:rPr lang="fr-FR" sz="1100" dirty="0"/>
              <a:t>- joint de feuillure à verre</a:t>
            </a:r>
          </a:p>
          <a:p>
            <a:r>
              <a:rPr lang="fr-FR" sz="1100" dirty="0"/>
              <a:t>- joint de parclose </a:t>
            </a:r>
          </a:p>
          <a:p>
            <a:endParaRPr lang="fr-FR" sz="1100" dirty="0"/>
          </a:p>
          <a:p>
            <a:r>
              <a:rPr lang="fr-FR" sz="1100" dirty="0"/>
              <a:t>Il existe plusieurs types de profilés d’étanchéité qui sont désignés par leur méthode d’extrusion et de dépose sur le profilé de destination :</a:t>
            </a:r>
          </a:p>
          <a:p>
            <a:r>
              <a:rPr lang="fr-FR" sz="1100" dirty="0"/>
              <a:t>- Joint pré-profilé déposé sur cadre fini</a:t>
            </a:r>
          </a:p>
          <a:p>
            <a:r>
              <a:rPr lang="fr-FR" sz="1100" dirty="0"/>
              <a:t>- Joint pré-profilé déposé en continu à l’extrusion</a:t>
            </a:r>
          </a:p>
          <a:p>
            <a:r>
              <a:rPr lang="fr-FR" sz="1100" dirty="0"/>
              <a:t>- Joint pré-profilé déposé en continu par soudage haute température</a:t>
            </a:r>
          </a:p>
          <a:p>
            <a:r>
              <a:rPr lang="fr-FR" sz="1100" dirty="0"/>
              <a:t>- Joint profilé à l’extrusion et déposé en continu (PCE) Post Co Extrusion</a:t>
            </a:r>
          </a:p>
          <a:p>
            <a:r>
              <a:rPr lang="fr-FR" sz="1100" dirty="0"/>
              <a:t>- Joint profilé sur la filière principale (CE) Co Extrusion</a:t>
            </a:r>
          </a:p>
          <a:p>
            <a:endParaRPr lang="fr-FR" sz="1100" dirty="0"/>
          </a:p>
          <a:p>
            <a:endParaRPr lang="fr-FR" sz="1100" dirty="0"/>
          </a:p>
        </p:txBody>
      </p:sp>
    </p:spTree>
    <p:extLst>
      <p:ext uri="{BB962C8B-B14F-4D97-AF65-F5344CB8AC3E}">
        <p14:creationId xmlns:p14="http://schemas.microsoft.com/office/powerpoint/2010/main" val="3237513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garnitures d’étanchéité</a:t>
            </a:r>
            <a:endParaRPr lang="fr-FR" sz="2400" b="1" cap="none" dirty="0">
              <a:solidFill>
                <a:srgbClr val="00B050"/>
              </a:solidFill>
              <a:latin typeface="+mj-lt"/>
              <a:cs typeface="+mj-cs"/>
            </a:endParaRPr>
          </a:p>
        </p:txBody>
      </p:sp>
      <p:sp>
        <p:nvSpPr>
          <p:cNvPr id="4" name="Rectangle 3"/>
          <p:cNvSpPr/>
          <p:nvPr/>
        </p:nvSpPr>
        <p:spPr>
          <a:xfrm>
            <a:off x="823898" y="521690"/>
            <a:ext cx="6550085" cy="3139321"/>
          </a:xfrm>
          <a:prstGeom prst="rect">
            <a:avLst/>
          </a:prstGeom>
        </p:spPr>
        <p:txBody>
          <a:bodyPr wrap="square">
            <a:spAutoFit/>
          </a:bodyPr>
          <a:lstStyle/>
          <a:p>
            <a:r>
              <a:rPr lang="fr-FR" sz="1100" dirty="0"/>
              <a:t>La géométrie de la zone active des joints doit être déterminée, pour les joints à fonction dynamique pour tenir compte de son comportement à l’ouverture et à la fermeture de la fenêtre et pour tous les joints par sa capacité de compensation.</a:t>
            </a:r>
          </a:p>
          <a:p>
            <a:endParaRPr lang="fr-FR" sz="1100" dirty="0"/>
          </a:p>
          <a:p>
            <a:r>
              <a:rPr lang="fr-FR" sz="1100" dirty="0"/>
              <a:t>On trouvera donc des joints d’étanchéité :</a:t>
            </a:r>
          </a:p>
          <a:p>
            <a:r>
              <a:rPr lang="fr-FR" sz="1100" dirty="0"/>
              <a:t>- à lèvres simple ou doubles avec ou sans pied d’accroche</a:t>
            </a:r>
          </a:p>
          <a:p>
            <a:r>
              <a:rPr lang="fr-FR" sz="1100" dirty="0"/>
              <a:t>- tubulaires avec ou sans pied d’accroche</a:t>
            </a:r>
          </a:p>
          <a:p>
            <a:endParaRPr lang="fr-FR" sz="1100" dirty="0"/>
          </a:p>
          <a:p>
            <a:r>
              <a:rPr lang="fr-FR" sz="1100" dirty="0"/>
              <a:t>Les matières utilisées pour les joints sont principalement les suivantes :</a:t>
            </a:r>
          </a:p>
          <a:p>
            <a:r>
              <a:rPr lang="fr-FR" sz="1100" dirty="0"/>
              <a:t>- PVC souple de dureté 60 à 70 Sh A</a:t>
            </a:r>
          </a:p>
          <a:p>
            <a:r>
              <a:rPr lang="fr-FR" sz="1100" dirty="0"/>
              <a:t>- TPE (Thermo Plastique Elastomère)</a:t>
            </a:r>
          </a:p>
          <a:p>
            <a:r>
              <a:rPr lang="fr-FR" sz="1100" dirty="0"/>
              <a:t>- EPDM (Ethylène Propylène Diène Monomère)</a:t>
            </a:r>
          </a:p>
          <a:p>
            <a:r>
              <a:rPr lang="fr-FR" sz="1100" dirty="0"/>
              <a:t>- EPT (Ethylène Propylène Ter polymère)</a:t>
            </a:r>
          </a:p>
          <a:p>
            <a:endParaRPr lang="fr-FR" sz="1100" dirty="0"/>
          </a:p>
          <a:p>
            <a:r>
              <a:rPr lang="fr-FR" sz="1100" dirty="0"/>
              <a:t>Les 2 premières matières sont soudables.</a:t>
            </a:r>
          </a:p>
          <a:p>
            <a:endParaRPr lang="fr-FR" sz="1100" dirty="0"/>
          </a:p>
          <a:p>
            <a:endParaRPr lang="fr-FR" sz="1100" dirty="0"/>
          </a:p>
          <a:p>
            <a:endParaRPr lang="fr-FR" sz="1100" dirty="0"/>
          </a:p>
        </p:txBody>
      </p:sp>
    </p:spTree>
    <p:extLst>
      <p:ext uri="{BB962C8B-B14F-4D97-AF65-F5344CB8AC3E}">
        <p14:creationId xmlns:p14="http://schemas.microsoft.com/office/powerpoint/2010/main" val="4278744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drainage</a:t>
            </a:r>
            <a:endParaRPr lang="fr-FR" sz="2400" b="1" cap="none" dirty="0">
              <a:solidFill>
                <a:srgbClr val="00B050"/>
              </a:solidFill>
              <a:latin typeface="+mj-lt"/>
              <a:cs typeface="+mj-cs"/>
            </a:endParaRPr>
          </a:p>
        </p:txBody>
      </p:sp>
      <p:sp>
        <p:nvSpPr>
          <p:cNvPr id="4" name="Rectangle 3"/>
          <p:cNvSpPr/>
          <p:nvPr/>
        </p:nvSpPr>
        <p:spPr>
          <a:xfrm>
            <a:off x="823898" y="521690"/>
            <a:ext cx="6550085" cy="3816429"/>
          </a:xfrm>
          <a:prstGeom prst="rect">
            <a:avLst/>
          </a:prstGeom>
        </p:spPr>
        <p:txBody>
          <a:bodyPr wrap="square">
            <a:spAutoFit/>
          </a:bodyPr>
          <a:lstStyle/>
          <a:p>
            <a:r>
              <a:rPr lang="fr-FR" sz="1100" dirty="0"/>
              <a:t>L’exposition aux intempéries des menuiseries oblige à se préoccuper tout particulièrement du problème de leurs étanchéités à l’eau. Ce problème est traitée par une organisation spécifique appelée « drainage ».</a:t>
            </a:r>
          </a:p>
          <a:p>
            <a:endParaRPr lang="fr-FR" sz="1100" dirty="0"/>
          </a:p>
          <a:p>
            <a:r>
              <a:rPr lang="fr-FR" sz="1100" dirty="0"/>
              <a:t>Le drainage des menuiseries est destiné à évacuer vers l’extérieur du bâtiment l’eau qui pourrait  s’infiltrer soit dans les feuillures à verre soit dans les pièces d’appui.</a:t>
            </a:r>
          </a:p>
          <a:p>
            <a:endParaRPr lang="fr-FR" sz="1100" dirty="0"/>
          </a:p>
          <a:p>
            <a:r>
              <a:rPr lang="fr-FR" sz="1100" dirty="0"/>
              <a:t>Le drainage est réalisé d’une part par un traitement du cheminement de l’eau depuis ses points d’infiltration et d’autre part son évacuation vers l’extérieur.</a:t>
            </a:r>
          </a:p>
          <a:p>
            <a:endParaRPr lang="fr-FR" sz="1100" dirty="0"/>
          </a:p>
          <a:p>
            <a:r>
              <a:rPr lang="fr-FR" sz="1100" dirty="0"/>
              <a:t>L’eau qui s’infiltre doit être récupéré dans des rainures ou dans des gorges de section suffisante, en section horizontale un profil « goutte d’eau » évitera toutes remontées par capillarité.</a:t>
            </a:r>
          </a:p>
          <a:p>
            <a:endParaRPr lang="fr-FR" sz="1100" dirty="0"/>
          </a:p>
          <a:p>
            <a:r>
              <a:rPr lang="fr-FR" sz="1100" dirty="0"/>
              <a:t>L’eau ainsi canalisée et récupérée sera évacuée de la menuiserie soit par des perçages soit par des usinages oblongs ; compte tenu de la tension de surface du matériau PVC il est impératif de prévoir des sections de drainage d’au moins 64 mm² (perçages de 8 mm de diamètre) avec 5 mm minimum de passage.</a:t>
            </a:r>
          </a:p>
          <a:p>
            <a:endParaRPr lang="fr-FR" sz="1100" dirty="0"/>
          </a:p>
          <a:p>
            <a:r>
              <a:rPr lang="fr-FR" sz="1100" dirty="0"/>
              <a:t>Attention : En aucun cas le système de drainage ne devra conduire à amener de l’eau en phase liquide dans les chambres destinées à recevoir des renforts en acier.</a:t>
            </a:r>
          </a:p>
          <a:p>
            <a:endParaRPr lang="fr-FR" sz="1100" dirty="0"/>
          </a:p>
          <a:p>
            <a:endParaRPr lang="fr-FR" sz="1100" dirty="0"/>
          </a:p>
        </p:txBody>
      </p:sp>
    </p:spTree>
    <p:extLst>
      <p:ext uri="{BB962C8B-B14F-4D97-AF65-F5344CB8AC3E}">
        <p14:creationId xmlns:p14="http://schemas.microsoft.com/office/powerpoint/2010/main" val="3137379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drainage</a:t>
            </a:r>
            <a:endParaRPr lang="fr-FR" sz="2400" b="1" cap="none" dirty="0">
              <a:solidFill>
                <a:srgbClr val="00B050"/>
              </a:solidFill>
              <a:latin typeface="+mj-lt"/>
              <a:cs typeface="+mj-cs"/>
            </a:endParaRPr>
          </a:p>
        </p:txBody>
      </p:sp>
      <p:sp>
        <p:nvSpPr>
          <p:cNvPr id="4" name="Rectangle 3"/>
          <p:cNvSpPr/>
          <p:nvPr/>
        </p:nvSpPr>
        <p:spPr>
          <a:xfrm>
            <a:off x="823898" y="521690"/>
            <a:ext cx="4884571" cy="4324261"/>
          </a:xfrm>
          <a:prstGeom prst="rect">
            <a:avLst/>
          </a:prstGeom>
        </p:spPr>
        <p:txBody>
          <a:bodyPr wrap="square">
            <a:spAutoFit/>
          </a:bodyPr>
          <a:lstStyle/>
          <a:p>
            <a:r>
              <a:rPr lang="fr-FR" sz="1100" dirty="0"/>
              <a:t>Lorsque le drainage est situé de part et d’autre d’une garniture d’étanchéité la pression de l’air due au vent est supérieure à la sortie qu’à l’entrée. Cette différence peut gênée le bon écoulement de l’eau. Pour remédier à cet inconvénient il existe deux solutions :</a:t>
            </a:r>
          </a:p>
          <a:p>
            <a:r>
              <a:rPr lang="fr-FR" sz="1100" dirty="0"/>
              <a:t>- </a:t>
            </a:r>
            <a:r>
              <a:rPr lang="fr-FR" sz="1100" dirty="0" err="1"/>
              <a:t>Pprévoir</a:t>
            </a:r>
            <a:r>
              <a:rPr lang="fr-FR" sz="1100" dirty="0"/>
              <a:t> une différence de hauteur entre la sortie et l’entrée pour créer une hauteur de colonne d’eau supérieure à la différence de pression constatée ; 10 mm de hauteur de colonne d’eau correspond à 100 Pascals.</a:t>
            </a:r>
          </a:p>
          <a:p>
            <a:r>
              <a:rPr lang="fr-FR" sz="1100" dirty="0"/>
              <a:t>- Prévoir un système d’équilibrage des pressions ; les différentes solutions consistent pour le drainage de la pièce d’appui, soit à réaliser une interruption de la garniture d’étanchéité sur la traverse haute du dormant (suppression du joint sur 15 cm environ) soit à réaliser des usinages au travers du talon de feuillure de la traverse dormante. Dans tous les cas cet équilibrage sera réalisé au plus loin du drainage. </a:t>
            </a:r>
          </a:p>
          <a:p>
            <a:endParaRPr lang="fr-FR" sz="1100" dirty="0"/>
          </a:p>
          <a:p>
            <a:r>
              <a:rPr lang="fr-FR" sz="1100" dirty="0"/>
              <a:t>Pour le drainage de la feuillure à verre à réaliser des usinages sur la feuillure de la traverse haute. Compte tenu de la très faible quantité d’eau pénétrant dans cette feuillure cet équilibrage de pression est rarement nécessaire.            </a:t>
            </a:r>
          </a:p>
          <a:p>
            <a:endParaRPr lang="fr-FR" sz="1100" dirty="0"/>
          </a:p>
          <a:p>
            <a:r>
              <a:rPr lang="fr-FR" sz="1100" dirty="0"/>
              <a:t>Pour limiter les remontées d’eau dans le cas de coups de vents violents sur les façades particulièrement exposées il sera nécessaire de prévoir la pose, à l’extérieur de la pièce d’appui, de clapets communément appelés « coupe vent ».</a:t>
            </a:r>
          </a:p>
          <a:p>
            <a:endParaRPr lang="fr-FR" sz="1100" dirty="0"/>
          </a:p>
          <a:p>
            <a:r>
              <a:rPr lang="fr-FR" sz="1100" dirty="0"/>
              <a:t>Pas d'eau dans les doublages, ni dans les tubulures avec drainage.</a:t>
            </a: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233" y="1418664"/>
            <a:ext cx="2207609" cy="2541829"/>
          </a:xfrm>
          <a:prstGeom prst="rect">
            <a:avLst/>
          </a:prstGeom>
        </p:spPr>
      </p:pic>
    </p:spTree>
    <p:extLst>
      <p:ext uri="{BB962C8B-B14F-4D97-AF65-F5344CB8AC3E}">
        <p14:creationId xmlns:p14="http://schemas.microsoft.com/office/powerpoint/2010/main" val="288921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a:solidFill>
                  <a:srgbClr val="ED171F"/>
                </a:solidFill>
                <a:latin typeface="+mj-lt"/>
                <a:cs typeface="+mj-cs"/>
              </a:rPr>
              <a:t>Conception de la menuiserie pvc</a:t>
            </a:r>
            <a:endParaRPr lang="fr-FR" sz="2400" b="1" cap="none" dirty="0">
              <a:solidFill>
                <a:srgbClr val="00B050"/>
              </a:solidFill>
              <a:latin typeface="+mj-lt"/>
              <a:cs typeface="+mj-cs"/>
            </a:endParaRPr>
          </a:p>
        </p:txBody>
      </p:sp>
      <p:sp>
        <p:nvSpPr>
          <p:cNvPr id="2" name="ZoneTexte 1"/>
          <p:cNvSpPr txBox="1"/>
          <p:nvPr/>
        </p:nvSpPr>
        <p:spPr>
          <a:xfrm>
            <a:off x="823898" y="521690"/>
            <a:ext cx="7457657" cy="2970044"/>
          </a:xfrm>
          <a:prstGeom prst="rect">
            <a:avLst/>
          </a:prstGeom>
          <a:noFill/>
        </p:spPr>
        <p:txBody>
          <a:bodyPr wrap="square" rtlCol="0">
            <a:spAutoFit/>
          </a:bodyPr>
          <a:lstStyle/>
          <a:p>
            <a:r>
              <a:rPr lang="fr-FR" sz="1100"/>
              <a:t>De part les caractéristiques mécaniques intrinsèques de son matériau de base, la menuiserie en PVC fait appel à des technologies et à des solutions d’assemblages qui lui sont propres et sont largement utilisées :</a:t>
            </a:r>
          </a:p>
          <a:p>
            <a:pPr marL="171450" indent="-171450">
              <a:buFontTx/>
              <a:buChar char="-"/>
            </a:pPr>
            <a:r>
              <a:rPr lang="fr-FR" sz="1100"/>
              <a:t>Soudage</a:t>
            </a:r>
          </a:p>
          <a:p>
            <a:pPr marL="171450" indent="-171450">
              <a:buFontTx/>
              <a:buChar char="-"/>
            </a:pPr>
            <a:r>
              <a:rPr lang="fr-FR" sz="1100"/>
              <a:t>Collage</a:t>
            </a:r>
          </a:p>
          <a:p>
            <a:pPr marL="171450" indent="-171450">
              <a:buFontTx/>
              <a:buChar char="-"/>
            </a:pPr>
            <a:r>
              <a:rPr lang="fr-FR" sz="1100"/>
              <a:t>Clipage</a:t>
            </a:r>
          </a:p>
          <a:p>
            <a:pPr marL="171450" indent="-171450">
              <a:buFontTx/>
              <a:buChar char="-"/>
            </a:pPr>
            <a:r>
              <a:rPr lang="fr-FR" sz="1100"/>
              <a:t>Coextrusion / post-coextrusion</a:t>
            </a:r>
          </a:p>
          <a:p>
            <a:pPr marL="342900" indent="-342900">
              <a:buAutoNum type="arabicPeriod"/>
            </a:pPr>
            <a:endParaRPr lang="fr-FR" sz="1100"/>
          </a:p>
          <a:p>
            <a:r>
              <a:rPr lang="fr-FR" sz="1100"/>
              <a:t>Ce dossier se propose d’étudier l’ensemble des éléments constitutifs d’une menuiserie, d’en définir leur rôle, et leur fonction.</a:t>
            </a:r>
          </a:p>
          <a:p>
            <a:pPr marL="342900" indent="-342900">
              <a:buAutoNum type="arabicPeriod"/>
            </a:pPr>
            <a:endParaRPr lang="fr-FR" sz="1100"/>
          </a:p>
          <a:p>
            <a:r>
              <a:rPr lang="fr-FR" sz="1100"/>
              <a:t>Les connaissances développées dans cette formation pourront intéresser l‘ensemble des services opérant au sein de la filière « Menuiseries en PVC ». Du concepteur au poseur, en passant par les acteurs de la fabrication et du contrôle de la qualité, ainsi que les technico commerciaux chargés de la prescription, chacun trouvera à parfaire ses connaissances du produit.</a:t>
            </a:r>
          </a:p>
          <a:p>
            <a:pPr marL="342900" indent="-342900">
              <a:buAutoNum type="arabicPeriod"/>
            </a:pPr>
            <a:endParaRPr lang="fr-FR" sz="1100"/>
          </a:p>
          <a:p>
            <a:r>
              <a:rPr lang="fr-FR" sz="1100"/>
              <a:t>Ce dossier est basé sur les connaissances et sur les fabrications actuellement connues, en France, en matière de conception.</a:t>
            </a:r>
            <a:endParaRPr lang="fr-FR" sz="1100" dirty="0"/>
          </a:p>
        </p:txBody>
      </p:sp>
    </p:spTree>
    <p:extLst>
      <p:ext uri="{BB962C8B-B14F-4D97-AF65-F5344CB8AC3E}">
        <p14:creationId xmlns:p14="http://schemas.microsoft.com/office/powerpoint/2010/main" val="27744964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La quincaillerie de condamnation</a:t>
            </a:r>
            <a:endParaRPr lang="fr-FR" sz="2400" b="1" cap="none" dirty="0">
              <a:solidFill>
                <a:srgbClr val="00B050"/>
              </a:solidFill>
              <a:latin typeface="+mj-lt"/>
              <a:cs typeface="+mj-cs"/>
            </a:endParaRPr>
          </a:p>
        </p:txBody>
      </p:sp>
      <p:sp>
        <p:nvSpPr>
          <p:cNvPr id="4" name="Rectangle 3"/>
          <p:cNvSpPr/>
          <p:nvPr/>
        </p:nvSpPr>
        <p:spPr>
          <a:xfrm>
            <a:off x="823898" y="521690"/>
            <a:ext cx="6550085" cy="4154984"/>
          </a:xfrm>
          <a:prstGeom prst="rect">
            <a:avLst/>
          </a:prstGeom>
        </p:spPr>
        <p:txBody>
          <a:bodyPr wrap="square">
            <a:spAutoFit/>
          </a:bodyPr>
          <a:lstStyle/>
          <a:p>
            <a:r>
              <a:rPr lang="fr-FR" sz="1100" dirty="0"/>
              <a:t>L’interface dormant / ouvrant appelée « chambre technique » sera conçue pour permettre le logement des crémones de condamnation. Ces crémones sont du type CS (châssis à soufflet ou abattant), OF (ouvrant à la française) ou OB (ouvrant </a:t>
            </a:r>
            <a:r>
              <a:rPr lang="fr-FR" sz="1100" dirty="0" err="1"/>
              <a:t>oscillo</a:t>
            </a:r>
            <a:r>
              <a:rPr lang="fr-FR" sz="1100" dirty="0"/>
              <a:t> battant).</a:t>
            </a:r>
          </a:p>
          <a:p>
            <a:endParaRPr lang="fr-FR" sz="1100" dirty="0"/>
          </a:p>
          <a:p>
            <a:r>
              <a:rPr lang="fr-FR" sz="1100" dirty="0"/>
              <a:t>Le logement prévu dans l’ouvrant sera une rainure dite « européenne ». L’axe de cette rainure par rapport au parement intérieur du dormant est soit de 9 mm soit de 13 </a:t>
            </a:r>
            <a:r>
              <a:rPr lang="fr-FR" sz="1100" dirty="0" err="1"/>
              <a:t>mm.</a:t>
            </a:r>
            <a:endParaRPr lang="fr-FR" sz="1100" dirty="0"/>
          </a:p>
          <a:p>
            <a:endParaRPr lang="fr-FR" sz="1100" dirty="0"/>
          </a:p>
          <a:p>
            <a:r>
              <a:rPr lang="fr-FR" sz="1100" dirty="0"/>
              <a:t>Les différentes crémones existantes sur le marché offre un choix de positions de </a:t>
            </a:r>
            <a:r>
              <a:rPr lang="fr-FR" sz="1100" dirty="0" err="1"/>
              <a:t>fouillot</a:t>
            </a:r>
            <a:r>
              <a:rPr lang="fr-FR" sz="1100" dirty="0"/>
              <a:t> (7.5 mm et 15 mm pour les crémones simples et 28 mm à 40 mm pour les crémones avec cylindre à clé) qui permet de répondre aux différentes conceptions des masses centrales. Le choix déterminera l’encombrement du boîtier de crémone et par conséquent la largeur du battant.</a:t>
            </a:r>
          </a:p>
          <a:p>
            <a:endParaRPr lang="fr-FR" sz="1100" dirty="0"/>
          </a:p>
          <a:p>
            <a:r>
              <a:rPr lang="fr-FR" sz="1100" dirty="0"/>
              <a:t>L’entraxe de fixation des vis des poignées est de 43 mm pour les crémones sans cylindre à clé.</a:t>
            </a:r>
          </a:p>
          <a:p>
            <a:r>
              <a:rPr lang="fr-FR" sz="1100" dirty="0"/>
              <a:t>L’entraxe entre le carré et le cylindre à clé est de 70 </a:t>
            </a:r>
            <a:r>
              <a:rPr lang="fr-FR" sz="1100" dirty="0" err="1"/>
              <a:t>mm.</a:t>
            </a:r>
            <a:endParaRPr lang="fr-FR" sz="1100" dirty="0"/>
          </a:p>
          <a:p>
            <a:endParaRPr lang="fr-FR" sz="1100" dirty="0"/>
          </a:p>
          <a:p>
            <a:r>
              <a:rPr lang="fr-FR" sz="1100" dirty="0"/>
              <a:t>Le jeu périphérique entre l’ouvrant et le dormant sera de 12 mm ; ce jeu est déterminée par l’utilisation de gâches pour les galets de verrouillages. </a:t>
            </a:r>
          </a:p>
          <a:p>
            <a:endParaRPr lang="fr-FR" sz="1100" dirty="0"/>
          </a:p>
          <a:p>
            <a:r>
              <a:rPr lang="fr-FR" sz="1100" dirty="0"/>
              <a:t>Compte tenu de la rigidité des profilés de battants en PVC l’espacement entre deux points de verrouillage de la crémone sera au maximum de 700 </a:t>
            </a:r>
            <a:r>
              <a:rPr lang="fr-FR" sz="1100" dirty="0" err="1"/>
              <a:t>mm.</a:t>
            </a:r>
            <a:endParaRPr lang="fr-FR" sz="1100" dirty="0"/>
          </a:p>
          <a:p>
            <a:endParaRPr lang="fr-FR" sz="1100" dirty="0"/>
          </a:p>
          <a:p>
            <a:r>
              <a:rPr lang="fr-FR" sz="1100" dirty="0"/>
              <a:t>Des verrous de condamnation (à tirette, à levier, intégrés ou non) sont prévus pour être posés en option, en haut et en bas du vantail secondaire.</a:t>
            </a:r>
          </a:p>
          <a:p>
            <a:endParaRPr lang="fr-FR" sz="1100" dirty="0"/>
          </a:p>
        </p:txBody>
      </p:sp>
    </p:spTree>
    <p:extLst>
      <p:ext uri="{BB962C8B-B14F-4D97-AF65-F5344CB8AC3E}">
        <p14:creationId xmlns:p14="http://schemas.microsoft.com/office/powerpoint/2010/main" val="19488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La quincaillerie de condamnation</a:t>
            </a:r>
            <a:endParaRPr lang="fr-FR" sz="2400" b="1" cap="none" dirty="0">
              <a:solidFill>
                <a:srgbClr val="00B050"/>
              </a:solidFill>
              <a:latin typeface="+mj-lt"/>
              <a:cs typeface="+mj-cs"/>
            </a:endParaRPr>
          </a:p>
        </p:txBody>
      </p:sp>
      <p:sp>
        <p:nvSpPr>
          <p:cNvPr id="4" name="Rectangle 3"/>
          <p:cNvSpPr/>
          <p:nvPr/>
        </p:nvSpPr>
        <p:spPr>
          <a:xfrm>
            <a:off x="823898" y="521690"/>
            <a:ext cx="6550085" cy="1954381"/>
          </a:xfrm>
          <a:prstGeom prst="rect">
            <a:avLst/>
          </a:prstGeom>
        </p:spPr>
        <p:txBody>
          <a:bodyPr wrap="square">
            <a:spAutoFit/>
          </a:bodyPr>
          <a:lstStyle/>
          <a:p>
            <a:r>
              <a:rPr lang="fr-FR" sz="1100" dirty="0"/>
              <a:t>La liaison entre la crémone et le dormant est assurée par des composants appelés « gâches ». Ce sont des éléments réalisés généralement en zamak ou en polyamide 6/6 FV. Ils sont regroupés en 4 catégories :</a:t>
            </a:r>
          </a:p>
          <a:p>
            <a:endParaRPr lang="fr-FR" sz="1100" dirty="0"/>
          </a:p>
          <a:p>
            <a:r>
              <a:rPr lang="fr-FR" sz="1100" dirty="0"/>
              <a:t>- les gâches tringle pour les OF</a:t>
            </a:r>
          </a:p>
          <a:p>
            <a:r>
              <a:rPr lang="fr-FR" sz="1100" dirty="0"/>
              <a:t>- les gâches galet pour les CS, OF et OB </a:t>
            </a:r>
          </a:p>
          <a:p>
            <a:r>
              <a:rPr lang="fr-FR" sz="1100" dirty="0"/>
              <a:t>- les gâches pêne pour les crémones avec cylindre à clé</a:t>
            </a:r>
          </a:p>
          <a:p>
            <a:r>
              <a:rPr lang="fr-FR" sz="1100" dirty="0"/>
              <a:t>- les gâches « champignon » pour les ferrages de sécurité à l’effraction</a:t>
            </a:r>
          </a:p>
          <a:p>
            <a:endParaRPr lang="fr-FR" sz="1100" dirty="0"/>
          </a:p>
          <a:p>
            <a:endParaRPr lang="fr-FR" sz="1100" dirty="0"/>
          </a:p>
          <a:p>
            <a:endParaRPr lang="fr-FR" sz="1100" dirty="0"/>
          </a:p>
        </p:txBody>
      </p:sp>
    </p:spTree>
    <p:extLst>
      <p:ext uri="{BB962C8B-B14F-4D97-AF65-F5344CB8AC3E}">
        <p14:creationId xmlns:p14="http://schemas.microsoft.com/office/powerpoint/2010/main" val="1657532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assemblages mécaniques</a:t>
            </a:r>
            <a:endParaRPr lang="fr-FR" sz="2400" b="1" cap="none" dirty="0">
              <a:solidFill>
                <a:srgbClr val="00B050"/>
              </a:solidFill>
              <a:latin typeface="+mj-lt"/>
              <a:cs typeface="+mj-cs"/>
            </a:endParaRPr>
          </a:p>
        </p:txBody>
      </p:sp>
      <p:sp>
        <p:nvSpPr>
          <p:cNvPr id="4" name="Rectangle 3"/>
          <p:cNvSpPr/>
          <p:nvPr/>
        </p:nvSpPr>
        <p:spPr>
          <a:xfrm>
            <a:off x="823898" y="521690"/>
            <a:ext cx="6550085" cy="2292935"/>
          </a:xfrm>
          <a:prstGeom prst="rect">
            <a:avLst/>
          </a:prstGeom>
        </p:spPr>
        <p:txBody>
          <a:bodyPr wrap="square">
            <a:spAutoFit/>
          </a:bodyPr>
          <a:lstStyle/>
          <a:p>
            <a:r>
              <a:rPr lang="fr-FR" sz="1100" dirty="0"/>
              <a:t>Les assemblages des profilés en PVC sont généralement soudés. Néanmoins certain systèmes ont été conçus avec une solution d’assemblage mécanique  pour la liaison des meneaux sur les cadres dormant et pour les traverses d’ouvrant.</a:t>
            </a:r>
          </a:p>
          <a:p>
            <a:endParaRPr lang="fr-FR" sz="1100" dirty="0"/>
          </a:p>
          <a:p>
            <a:r>
              <a:rPr lang="fr-FR" sz="1100" dirty="0"/>
              <a:t>Les détails de montage et les composants nécessaires sont propres à chaque système. Ils sont décrits dans les avis techniques.</a:t>
            </a:r>
          </a:p>
          <a:p>
            <a:endParaRPr lang="fr-FR" sz="1100" dirty="0"/>
          </a:p>
          <a:p>
            <a:r>
              <a:rPr lang="fr-FR" sz="1100" dirty="0"/>
              <a:t>Un soin tout particulier devra être apporté à leur conception ; elle devra tenir compte des exigences en matière d’étanchéité à l’eau, de résistance aux sollicitations mécaniques (charges et poussées) et de drainage.</a:t>
            </a:r>
          </a:p>
          <a:p>
            <a:endParaRPr lang="fr-FR" sz="1100" dirty="0"/>
          </a:p>
          <a:p>
            <a:endParaRPr lang="fr-FR" sz="1100" dirty="0"/>
          </a:p>
          <a:p>
            <a:endParaRPr lang="fr-FR" sz="1100" dirty="0"/>
          </a:p>
        </p:txBody>
      </p:sp>
    </p:spTree>
    <p:extLst>
      <p:ext uri="{BB962C8B-B14F-4D97-AF65-F5344CB8AC3E}">
        <p14:creationId xmlns:p14="http://schemas.microsoft.com/office/powerpoint/2010/main" val="40581056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Les entrées d’air</a:t>
            </a:r>
            <a:endParaRPr lang="fr-FR" sz="2400" b="1" cap="none" dirty="0">
              <a:solidFill>
                <a:srgbClr val="00B050"/>
              </a:solidFill>
              <a:latin typeface="+mj-lt"/>
              <a:cs typeface="+mj-cs"/>
            </a:endParaRPr>
          </a:p>
        </p:txBody>
      </p:sp>
      <p:sp>
        <p:nvSpPr>
          <p:cNvPr id="4" name="Rectangle 3"/>
          <p:cNvSpPr/>
          <p:nvPr/>
        </p:nvSpPr>
        <p:spPr>
          <a:xfrm>
            <a:off x="823898" y="521690"/>
            <a:ext cx="6550085" cy="3308598"/>
          </a:xfrm>
          <a:prstGeom prst="rect">
            <a:avLst/>
          </a:prstGeom>
        </p:spPr>
        <p:txBody>
          <a:bodyPr wrap="square">
            <a:spAutoFit/>
          </a:bodyPr>
          <a:lstStyle/>
          <a:p>
            <a:r>
              <a:rPr lang="fr-FR" sz="1100" dirty="0"/>
              <a:t>Pour le bien-être des occupants et pour la salubrité des locaux la législation impose une ventilation pour le renouvellement de l’air. </a:t>
            </a:r>
          </a:p>
          <a:p>
            <a:endParaRPr lang="fr-FR" sz="1100" dirty="0"/>
          </a:p>
          <a:p>
            <a:r>
              <a:rPr lang="fr-FR" sz="1100" dirty="0"/>
              <a:t>A cet effet et selon le système de ventilation retenu, des entrées d’air auto réglables peuvent être posées sur les fenêtres. Les débits aérauliques sont de 15, 22, 30, 45 m3/h ou </a:t>
            </a:r>
            <a:r>
              <a:rPr lang="fr-FR" sz="1100" dirty="0" err="1"/>
              <a:t>hygroréglables</a:t>
            </a:r>
            <a:r>
              <a:rPr lang="fr-FR" sz="1100" dirty="0"/>
              <a:t>.</a:t>
            </a:r>
          </a:p>
          <a:p>
            <a:r>
              <a:rPr lang="fr-FR" sz="1100" dirty="0"/>
              <a:t>Pour assurer leur bon fonctionnement ces entrées d’air doivent être mise en œuvre selon les prescriptions du fabricant.</a:t>
            </a:r>
          </a:p>
          <a:p>
            <a:endParaRPr lang="fr-FR" sz="1100" dirty="0"/>
          </a:p>
          <a:p>
            <a:r>
              <a:rPr lang="fr-FR" sz="1100" dirty="0"/>
              <a:t>Sauf cas particulier le débit aéraulique est assuré en respectant les dispositions d’usinage des mortaises définies dans le cahier du CSTB n° 3376 (Dispositions d’usinage des entailles destinées à recevoir les entrées d’air des profilés de fenêtres)</a:t>
            </a:r>
          </a:p>
          <a:p>
            <a:r>
              <a:rPr lang="fr-FR" sz="1100" dirty="0"/>
              <a:t>Les entrées d’air sont situées soit sur la traverse haute des ouvrants soit sur la façade avant des coffres de volet roulant.</a:t>
            </a:r>
          </a:p>
          <a:p>
            <a:endParaRPr lang="fr-FR" sz="1100" dirty="0"/>
          </a:p>
          <a:p>
            <a:r>
              <a:rPr lang="fr-FR" sz="1100" dirty="0"/>
              <a:t>On préconisera les entrées d’air certifiées NF afin de garantir d’une part le débit aéraulique et la cohérence des performances acoustiques avec la menuiserie. </a:t>
            </a:r>
          </a:p>
          <a:p>
            <a:endParaRPr lang="fr-FR" sz="1100" dirty="0"/>
          </a:p>
          <a:p>
            <a:endParaRPr lang="fr-FR" sz="1100" dirty="0"/>
          </a:p>
          <a:p>
            <a:endParaRPr lang="fr-FR" sz="1100" dirty="0"/>
          </a:p>
        </p:txBody>
      </p:sp>
    </p:spTree>
    <p:extLst>
      <p:ext uri="{BB962C8B-B14F-4D97-AF65-F5344CB8AC3E}">
        <p14:creationId xmlns:p14="http://schemas.microsoft.com/office/powerpoint/2010/main" val="33898859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vitrage</a:t>
            </a:r>
            <a:endParaRPr lang="fr-FR" sz="2400" b="1" cap="none" dirty="0">
              <a:solidFill>
                <a:srgbClr val="00B050"/>
              </a:solidFill>
              <a:latin typeface="+mj-lt"/>
              <a:cs typeface="+mj-cs"/>
            </a:endParaRPr>
          </a:p>
        </p:txBody>
      </p:sp>
      <p:sp>
        <p:nvSpPr>
          <p:cNvPr id="4" name="Rectangle 3"/>
          <p:cNvSpPr/>
          <p:nvPr/>
        </p:nvSpPr>
        <p:spPr>
          <a:xfrm>
            <a:off x="823898" y="521690"/>
            <a:ext cx="6550085" cy="4493538"/>
          </a:xfrm>
          <a:prstGeom prst="rect">
            <a:avLst/>
          </a:prstGeom>
        </p:spPr>
        <p:txBody>
          <a:bodyPr wrap="square">
            <a:spAutoFit/>
          </a:bodyPr>
          <a:lstStyle/>
          <a:p>
            <a:r>
              <a:rPr lang="fr-FR" sz="1100" dirty="0"/>
              <a:t>En matière de conception des menuiseries et de la définition des gammes le vitrage tient un rôle prépondérant. Selon les systèmes et les typologies le vitrage représente entre 70 et 80 % de la surface totale.</a:t>
            </a:r>
          </a:p>
          <a:p>
            <a:endParaRPr lang="fr-FR" sz="1100" dirty="0"/>
          </a:p>
          <a:p>
            <a:r>
              <a:rPr lang="fr-FR" sz="1100" dirty="0"/>
              <a:t>On distingue les vitrages simples de 4 à 6 mm d’épaisseur, plus guère prescrit pour des raisons de performances thermiques et les vitrages à hautes performances techniques.</a:t>
            </a:r>
          </a:p>
          <a:p>
            <a:endParaRPr lang="fr-FR" sz="1100" dirty="0"/>
          </a:p>
          <a:p>
            <a:r>
              <a:rPr lang="fr-FR" sz="1100" dirty="0"/>
              <a:t>Parmi ces derniers il faut distinguer les vitrages à isolation thermique, les vitrages à affaiblissement acoustique et les vitrages thermo acoustiques.</a:t>
            </a:r>
          </a:p>
          <a:p>
            <a:endParaRPr lang="fr-FR" sz="1100" dirty="0"/>
          </a:p>
          <a:p>
            <a:r>
              <a:rPr lang="fr-FR" sz="1100" dirty="0"/>
              <a:t>Les vitrages à performances d’isolation thermique sont généralement des vitrages doubles ; les plus performants sont les vitrages ITR (isolation thermique renforcée) avec gaz argon occlut. L’épaisseur totale du volume verrier est de 20, 24 ou 28 </a:t>
            </a:r>
            <a:r>
              <a:rPr lang="fr-FR" sz="1100" dirty="0" err="1"/>
              <a:t>mm.</a:t>
            </a:r>
            <a:endParaRPr lang="fr-FR" sz="1100" dirty="0"/>
          </a:p>
          <a:p>
            <a:endParaRPr lang="fr-FR" sz="1100" dirty="0"/>
          </a:p>
          <a:p>
            <a:r>
              <a:rPr lang="fr-FR" sz="1100" dirty="0"/>
              <a:t>Les vitrages à fortes performances d’affaiblissement acoustique sont composés de deux verres d ‘épaisseur et de composition différente pour séparer les fréquences de résonance critiques. Un feuilleté acoustique est souvent utilisé. L’épaisseur totale du volume verrier est de 24 à 31 </a:t>
            </a:r>
            <a:r>
              <a:rPr lang="fr-FR" sz="1100" dirty="0" err="1"/>
              <a:t>mm.</a:t>
            </a:r>
            <a:endParaRPr lang="fr-FR" sz="1100" dirty="0"/>
          </a:p>
          <a:p>
            <a:endParaRPr lang="fr-FR" sz="1100" dirty="0"/>
          </a:p>
          <a:p>
            <a:r>
              <a:rPr lang="fr-FR" sz="1100" dirty="0"/>
              <a:t>Les vitrages thermo acoustiques sont des vitrages acoustiques dont l’espace entre les 2 verres est d’au moins 12 mm et dont le vitrage extérieur est revêtu sur la face 2 d’une couche à basse émissivité.</a:t>
            </a:r>
          </a:p>
          <a:p>
            <a:endParaRPr lang="fr-FR" sz="1100" dirty="0"/>
          </a:p>
          <a:p>
            <a:r>
              <a:rPr lang="fr-FR" sz="1100" dirty="0"/>
              <a:t>Quelque soit le vitrage retenu, sa mise en œuvre dans la feuillure à verre et plus particulièrement son calage sera réalisé conforme au DTU 39.</a:t>
            </a:r>
          </a:p>
          <a:p>
            <a:endParaRPr lang="fr-FR" sz="1100" dirty="0"/>
          </a:p>
          <a:p>
            <a:endParaRPr lang="fr-FR" sz="1100" dirty="0"/>
          </a:p>
          <a:p>
            <a:endParaRPr lang="fr-FR" sz="1100" dirty="0"/>
          </a:p>
        </p:txBody>
      </p:sp>
    </p:spTree>
    <p:extLst>
      <p:ext uri="{BB962C8B-B14F-4D97-AF65-F5344CB8AC3E}">
        <p14:creationId xmlns:p14="http://schemas.microsoft.com/office/powerpoint/2010/main" val="4080878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renforcement des menuiseries</a:t>
            </a:r>
            <a:endParaRPr lang="fr-FR" sz="2400" b="1" cap="none" dirty="0">
              <a:solidFill>
                <a:srgbClr val="00B050"/>
              </a:solidFill>
              <a:latin typeface="+mj-lt"/>
              <a:cs typeface="+mj-cs"/>
            </a:endParaRPr>
          </a:p>
        </p:txBody>
      </p:sp>
      <p:sp>
        <p:nvSpPr>
          <p:cNvPr id="4" name="Rectangle 3"/>
          <p:cNvSpPr/>
          <p:nvPr/>
        </p:nvSpPr>
        <p:spPr>
          <a:xfrm>
            <a:off x="823898" y="521690"/>
            <a:ext cx="6550085" cy="3477875"/>
          </a:xfrm>
          <a:prstGeom prst="rect">
            <a:avLst/>
          </a:prstGeom>
        </p:spPr>
        <p:txBody>
          <a:bodyPr wrap="square">
            <a:spAutoFit/>
          </a:bodyPr>
          <a:lstStyle/>
          <a:p>
            <a:r>
              <a:rPr lang="fr-FR" sz="1100" dirty="0"/>
              <a:t>Le module d’élasticité en flexion du matériau PVC est de 2600 </a:t>
            </a:r>
            <a:r>
              <a:rPr lang="fr-FR" sz="1100" dirty="0" err="1"/>
              <a:t>Mpa</a:t>
            </a:r>
            <a:r>
              <a:rPr lang="fr-FR" sz="1100" dirty="0"/>
              <a:t>. ; ce module est 3 fois moins élevé que celui du bois,  27 fois moins élevé que celui de l’aluminium et 80 fois moins élevé que l’acier.</a:t>
            </a:r>
          </a:p>
          <a:p>
            <a:r>
              <a:rPr lang="fr-FR" sz="1100" dirty="0"/>
              <a:t>Par conséquent, et afin de pouvoir répondre aux exigences de flèche maximale des éléments sous les pressions du vent, il est nécessaire de prendre des dispositions spécifiques en matière de rigidité des profilés.</a:t>
            </a:r>
          </a:p>
          <a:p>
            <a:endParaRPr lang="fr-FR" sz="1100" dirty="0"/>
          </a:p>
          <a:p>
            <a:r>
              <a:rPr lang="fr-FR" sz="1100" dirty="0"/>
              <a:t>Pour ce faire il est possible de travailler d’une part sur la géométrie des profilés en PVC et d’autre part en renforçant ces profilés à l’aide d’armatures en acier ou en aluminium.</a:t>
            </a:r>
          </a:p>
          <a:p>
            <a:r>
              <a:rPr lang="fr-FR" sz="1100" dirty="0"/>
              <a:t>La norme NF P20 501 « Choix des fenêtres en fonction de leur exposition » demande que chaque élément constitutif de la menuiserie ne dépasse pas une flèche du 1/150ème de sa longueur son la pression du site d’exposition ; cette pression du vent est de 800 Pa. Pour la classe V*A2 et de 1200 Pa. Pour la classe V*A3.</a:t>
            </a:r>
          </a:p>
          <a:p>
            <a:endParaRPr lang="fr-FR" sz="1100" dirty="0"/>
          </a:p>
          <a:p>
            <a:r>
              <a:rPr lang="fr-FR" sz="1100" dirty="0"/>
              <a:t>Pour information, la masse centrale d’une menuiserie à 2 vantaux doit avoir un moment d’inertie (en équivalent E PVC) de 550 cm4  pour la classe V*A2 et de 800 cm4 pour la classe V*A3.</a:t>
            </a:r>
          </a:p>
          <a:p>
            <a:r>
              <a:rPr lang="fr-FR" sz="1100" dirty="0"/>
              <a:t>Le paragraphe ci-après intitulé donne toutes les informations nécessaires pour le calcul et l’optimisation des renforcements.</a:t>
            </a:r>
          </a:p>
          <a:p>
            <a:endParaRPr lang="fr-FR" sz="1100" dirty="0"/>
          </a:p>
          <a:p>
            <a:endParaRPr lang="fr-FR" sz="1100" dirty="0"/>
          </a:p>
          <a:p>
            <a:endParaRPr lang="fr-FR" sz="1100" dirty="0"/>
          </a:p>
        </p:txBody>
      </p:sp>
    </p:spTree>
    <p:extLst>
      <p:ext uri="{BB962C8B-B14F-4D97-AF65-F5344CB8AC3E}">
        <p14:creationId xmlns:p14="http://schemas.microsoft.com/office/powerpoint/2010/main" val="4284570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renforcement des menuiseries</a:t>
            </a:r>
            <a:endParaRPr lang="fr-FR" sz="2400" b="1" cap="none" dirty="0">
              <a:solidFill>
                <a:srgbClr val="00B050"/>
              </a:solidFill>
              <a:latin typeface="+mj-lt"/>
              <a:cs typeface="+mj-cs"/>
            </a:endParaRPr>
          </a:p>
        </p:txBody>
      </p:sp>
      <p:sp>
        <p:nvSpPr>
          <p:cNvPr id="4" name="Rectangle 3"/>
          <p:cNvSpPr/>
          <p:nvPr/>
        </p:nvSpPr>
        <p:spPr>
          <a:xfrm>
            <a:off x="823898" y="521690"/>
            <a:ext cx="6550085" cy="3985706"/>
          </a:xfrm>
          <a:prstGeom prst="rect">
            <a:avLst/>
          </a:prstGeom>
        </p:spPr>
        <p:txBody>
          <a:bodyPr wrap="square">
            <a:spAutoFit/>
          </a:bodyPr>
          <a:lstStyle/>
          <a:p>
            <a:r>
              <a:rPr lang="fr-FR" sz="1100" dirty="0"/>
              <a:t>Les menuiseries de couleur, L &gt; à 0.82  teintée dans la masse ou par </a:t>
            </a:r>
            <a:r>
              <a:rPr lang="fr-FR" sz="1100" dirty="0" err="1"/>
              <a:t>co</a:t>
            </a:r>
            <a:r>
              <a:rPr lang="fr-FR" sz="1100" dirty="0"/>
              <a:t> extrusion, doivent être renforcées dans chacun de leurs profilés principaux de couleur (ouvrant et dormant).</a:t>
            </a:r>
          </a:p>
          <a:p>
            <a:endParaRPr lang="fr-FR" sz="1100" dirty="0"/>
          </a:p>
          <a:p>
            <a:r>
              <a:rPr lang="fr-FR" sz="1100" dirty="0"/>
              <a:t>Les menuiseries </a:t>
            </a:r>
            <a:r>
              <a:rPr lang="fr-FR" sz="1100" dirty="0" err="1"/>
              <a:t>plaxées</a:t>
            </a:r>
            <a:r>
              <a:rPr lang="fr-FR" sz="1100" dirty="0"/>
              <a:t> doivent être renforcées dans chacun de leurs profilés principaux </a:t>
            </a:r>
            <a:r>
              <a:rPr lang="fr-FR" sz="1100" dirty="0" err="1"/>
              <a:t>plaxés</a:t>
            </a:r>
            <a:r>
              <a:rPr lang="fr-FR" sz="1100" dirty="0"/>
              <a:t> (ouvrant et dormant).</a:t>
            </a:r>
          </a:p>
          <a:p>
            <a:endParaRPr lang="fr-FR" sz="1100" dirty="0"/>
          </a:p>
          <a:p>
            <a:r>
              <a:rPr lang="fr-FR" sz="1100" dirty="0"/>
              <a:t>Nota : Ces renforcements seront pris en compte lors des calculs de flèche</a:t>
            </a:r>
          </a:p>
          <a:p>
            <a:endParaRPr lang="fr-FR" sz="1100" dirty="0"/>
          </a:p>
          <a:p>
            <a:r>
              <a:rPr lang="fr-FR" sz="1100" u="sng" dirty="0"/>
              <a:t>Renforcement de base</a:t>
            </a:r>
          </a:p>
          <a:p>
            <a:endParaRPr lang="fr-FR" sz="1100" dirty="0"/>
          </a:p>
          <a:p>
            <a:r>
              <a:rPr lang="fr-FR" sz="1100" dirty="0"/>
              <a:t> Un calcul de flèche maxi se fera selon les critères du 1/300 sous pression 800 Pa. pour la classe V*C2, sous pression 1200 Pa. pour la classe V*C3 ou sous la pression de site P1 pour les exigences supérieures à V*C 3.</a:t>
            </a:r>
          </a:p>
          <a:p>
            <a:r>
              <a:rPr lang="fr-FR" sz="1100" dirty="0"/>
              <a:t>En aucun cas la flèche ne devra dépasser 15 mm sous 800 Pa.</a:t>
            </a:r>
          </a:p>
          <a:p>
            <a:endParaRPr lang="fr-FR" sz="1100" dirty="0"/>
          </a:p>
          <a:p>
            <a:r>
              <a:rPr lang="fr-FR" sz="1100" u="sng" dirty="0"/>
              <a:t>Autres cas de renforcements possibles</a:t>
            </a:r>
          </a:p>
          <a:p>
            <a:r>
              <a:rPr lang="fr-FR" sz="1100" dirty="0"/>
              <a:t>- Montants libres des ouvrants </a:t>
            </a:r>
            <a:r>
              <a:rPr lang="fr-FR" sz="1100" dirty="0" err="1"/>
              <a:t>oscillo</a:t>
            </a:r>
            <a:r>
              <a:rPr lang="fr-FR" sz="1100" dirty="0"/>
              <a:t> battants</a:t>
            </a:r>
          </a:p>
          <a:p>
            <a:r>
              <a:rPr lang="fr-FR" sz="1100" dirty="0"/>
              <a:t>- Renforcement des ferrages de rotation dans le cas de vantaux lourds</a:t>
            </a:r>
          </a:p>
          <a:p>
            <a:r>
              <a:rPr lang="fr-FR" sz="1100" dirty="0"/>
              <a:t>- Amélioration des performances acoustiques (pour les performances supérieures à AC3)</a:t>
            </a:r>
          </a:p>
          <a:p>
            <a:r>
              <a:rPr lang="fr-FR" sz="1100" dirty="0"/>
              <a:t>- Menuiseries retardatrices d’effraction</a:t>
            </a:r>
          </a:p>
          <a:p>
            <a:r>
              <a:rPr lang="fr-FR" sz="1100" dirty="0"/>
              <a:t>- Argumentations commerciales</a:t>
            </a:r>
          </a:p>
          <a:p>
            <a:endParaRPr lang="fr-FR" sz="1100" dirty="0"/>
          </a:p>
          <a:p>
            <a:endParaRPr lang="fr-FR" sz="1100" dirty="0"/>
          </a:p>
        </p:txBody>
      </p:sp>
    </p:spTree>
    <p:extLst>
      <p:ext uri="{BB962C8B-B14F-4D97-AF65-F5344CB8AC3E}">
        <p14:creationId xmlns:p14="http://schemas.microsoft.com/office/powerpoint/2010/main" val="2852916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 sens d’ouverture des menuiseries</a:t>
            </a:r>
            <a:endParaRPr lang="fr-FR" sz="2400" b="1" cap="none" dirty="0">
              <a:solidFill>
                <a:srgbClr val="00B050"/>
              </a:solidFill>
              <a:latin typeface="+mj-lt"/>
              <a:cs typeface="+mj-cs"/>
            </a:endParaRPr>
          </a:p>
        </p:txBody>
      </p:sp>
      <p:sp>
        <p:nvSpPr>
          <p:cNvPr id="4" name="Rectangle 3"/>
          <p:cNvSpPr/>
          <p:nvPr/>
        </p:nvSpPr>
        <p:spPr>
          <a:xfrm>
            <a:off x="823898" y="521690"/>
            <a:ext cx="6550085" cy="3139321"/>
          </a:xfrm>
          <a:prstGeom prst="rect">
            <a:avLst/>
          </a:prstGeom>
        </p:spPr>
        <p:txBody>
          <a:bodyPr wrap="square">
            <a:spAutoFit/>
          </a:bodyPr>
          <a:lstStyle/>
          <a:p>
            <a:r>
              <a:rPr lang="fr-FR" sz="1100" dirty="0"/>
              <a:t>Le sens d’ouverture d’une menuiserie à 1 ou 2 vantaux se définit toujours :</a:t>
            </a:r>
          </a:p>
          <a:p>
            <a:r>
              <a:rPr lang="fr-FR" sz="1100" dirty="0"/>
              <a:t>- « VUE DE L’INTERIEUR DU LOCAL » pour les fenêtres et les portes fenêtres </a:t>
            </a:r>
          </a:p>
          <a:p>
            <a:r>
              <a:rPr lang="fr-FR" sz="1100" dirty="0"/>
              <a:t>- « VUE DE L’EXTERIEUR » pour les portes d’entrées</a:t>
            </a:r>
          </a:p>
          <a:p>
            <a:endParaRPr lang="fr-FR" sz="1100" dirty="0"/>
          </a:p>
          <a:p>
            <a:r>
              <a:rPr lang="fr-FR" sz="1100" dirty="0"/>
              <a:t>Le sens d’ouverture d’une menuiserie à 3 vantaux se définit d’une part par l’emplacement du 3ème vantail ou fixe en dormant et d’autre part par le sens d’ouverture de la 2 vantaux.</a:t>
            </a:r>
          </a:p>
          <a:p>
            <a:endParaRPr lang="fr-FR" sz="1100" dirty="0"/>
          </a:p>
          <a:p>
            <a:r>
              <a:rPr lang="fr-FR" sz="1100" dirty="0"/>
              <a:t>Le sens d’ouverture des menuiseries à 1 ou 2 vantaux est défini par les termes suivants :</a:t>
            </a:r>
          </a:p>
          <a:p>
            <a:r>
              <a:rPr lang="fr-FR" sz="1100" dirty="0"/>
              <a:t>- Droite ou Gauche ; les fiches de rotation du vantail avec poignée sont situées à Droite ou à Gauche.</a:t>
            </a:r>
          </a:p>
          <a:p>
            <a:r>
              <a:rPr lang="fr-FR" sz="1100" dirty="0"/>
              <a:t>- Tirant ou Poussant ; la manœuvre d’ouverture de la menuiserie se fait en Tirant ou en Poussant.</a:t>
            </a:r>
          </a:p>
          <a:p>
            <a:endParaRPr lang="fr-FR" sz="1100" dirty="0"/>
          </a:p>
          <a:p>
            <a:r>
              <a:rPr lang="fr-FR" sz="1100" dirty="0"/>
              <a:t>On peut alors parler de menuiserie :</a:t>
            </a:r>
          </a:p>
          <a:p>
            <a:r>
              <a:rPr lang="fr-FR" sz="1100" dirty="0"/>
              <a:t>- à droite tirant</a:t>
            </a:r>
          </a:p>
          <a:p>
            <a:r>
              <a:rPr lang="fr-FR" sz="1100" dirty="0"/>
              <a:t>- à gauche tirant</a:t>
            </a:r>
          </a:p>
          <a:p>
            <a:r>
              <a:rPr lang="fr-FR" sz="1100" dirty="0"/>
              <a:t>- à droite poussant </a:t>
            </a:r>
          </a:p>
          <a:p>
            <a:r>
              <a:rPr lang="fr-FR" sz="1100" dirty="0"/>
              <a:t>- à gauche poussant </a:t>
            </a:r>
          </a:p>
          <a:p>
            <a:endParaRPr lang="fr-FR" sz="1100" dirty="0"/>
          </a:p>
          <a:p>
            <a:endParaRPr lang="fr-FR" sz="1100" dirty="0"/>
          </a:p>
        </p:txBody>
      </p:sp>
    </p:spTree>
    <p:extLst>
      <p:ext uri="{BB962C8B-B14F-4D97-AF65-F5344CB8AC3E}">
        <p14:creationId xmlns:p14="http://schemas.microsoft.com/office/powerpoint/2010/main" val="2731984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D52E7CA-940C-4B6E-9E73-0245BA95FC91}" type="slidenum">
              <a:rPr lang="fr-FR" smtClean="0"/>
              <a:pPr/>
              <a:t>68</a:t>
            </a:fld>
            <a:r>
              <a:rPr lang="fr-FR"/>
              <a:t> /</a:t>
            </a:r>
            <a:endParaRPr lang="fr-FR" dirty="0"/>
          </a:p>
        </p:txBody>
      </p:sp>
      <p:sp>
        <p:nvSpPr>
          <p:cNvPr id="3" name="Titre 2"/>
          <p:cNvSpPr>
            <a:spLocks noGrp="1"/>
          </p:cNvSpPr>
          <p:nvPr>
            <p:ph type="title"/>
          </p:nvPr>
        </p:nvSpPr>
        <p:spPr/>
        <p:txBody>
          <a:bodyPr/>
          <a:lstStyle/>
          <a:p>
            <a:r>
              <a:rPr lang="fr-FR" dirty="0"/>
              <a:t>Offre commerciale PVC</a:t>
            </a:r>
          </a:p>
        </p:txBody>
      </p:sp>
      <p:sp>
        <p:nvSpPr>
          <p:cNvPr id="4" name="Espace réservé du pied de page 3"/>
          <p:cNvSpPr>
            <a:spLocks noGrp="1"/>
          </p:cNvSpPr>
          <p:nvPr>
            <p:ph type="ftr" sz="quarter" idx="3"/>
          </p:nvPr>
        </p:nvSpPr>
        <p:spPr/>
        <p:txBody>
          <a:bodyPr/>
          <a:lstStyle/>
          <a:p>
            <a:r>
              <a:rPr lang="fr-FR">
                <a:solidFill>
                  <a:srgbClr val="17428C"/>
                </a:solidFill>
              </a:rPr>
              <a:t>Titre présentation</a:t>
            </a:r>
            <a:endParaRPr lang="fr-FR" dirty="0">
              <a:solidFill>
                <a:srgbClr val="17428C"/>
              </a:solidFill>
            </a:endParaRP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955" y="572494"/>
            <a:ext cx="8055129" cy="4206602"/>
          </a:xfrm>
          <a:prstGeom prst="rect">
            <a:avLst/>
          </a:prstGeom>
        </p:spPr>
      </p:pic>
    </p:spTree>
    <p:extLst>
      <p:ext uri="{BB962C8B-B14F-4D97-AF65-F5344CB8AC3E}">
        <p14:creationId xmlns:p14="http://schemas.microsoft.com/office/powerpoint/2010/main" val="1351786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D52E7CA-940C-4B6E-9E73-0245BA95FC91}" type="slidenum">
              <a:rPr lang="fr-FR" smtClean="0"/>
              <a:pPr/>
              <a:t>69</a:t>
            </a:fld>
            <a:r>
              <a:rPr lang="fr-FR"/>
              <a:t> /</a:t>
            </a:r>
            <a:endParaRPr lang="fr-FR" dirty="0"/>
          </a:p>
        </p:txBody>
      </p:sp>
      <p:sp>
        <p:nvSpPr>
          <p:cNvPr id="3" name="Titre 2"/>
          <p:cNvSpPr>
            <a:spLocks noGrp="1"/>
          </p:cNvSpPr>
          <p:nvPr>
            <p:ph type="title"/>
          </p:nvPr>
        </p:nvSpPr>
        <p:spPr/>
        <p:txBody>
          <a:bodyPr/>
          <a:lstStyle/>
          <a:p>
            <a:r>
              <a:rPr lang="fr-FR" dirty="0"/>
              <a:t>Que vendons nous chez Lapeyre Industries</a:t>
            </a:r>
          </a:p>
        </p:txBody>
      </p:sp>
      <p:sp>
        <p:nvSpPr>
          <p:cNvPr id="4" name="Espace réservé du pied de page 3"/>
          <p:cNvSpPr>
            <a:spLocks noGrp="1"/>
          </p:cNvSpPr>
          <p:nvPr>
            <p:ph type="ftr" sz="quarter" idx="3"/>
          </p:nvPr>
        </p:nvSpPr>
        <p:spPr/>
        <p:txBody>
          <a:bodyPr/>
          <a:lstStyle/>
          <a:p>
            <a:r>
              <a:rPr lang="fr-FR">
                <a:solidFill>
                  <a:srgbClr val="17428C"/>
                </a:solidFill>
              </a:rPr>
              <a:t>Titre présentation</a:t>
            </a:r>
            <a:endParaRPr lang="fr-FR" dirty="0">
              <a:solidFill>
                <a:srgbClr val="17428C"/>
              </a:solidFill>
            </a:endParaRPr>
          </a:p>
        </p:txBody>
      </p:sp>
      <p:pic>
        <p:nvPicPr>
          <p:cNvPr id="6" name="Image 5"/>
          <p:cNvPicPr>
            <a:picLocks noChangeAspect="1"/>
          </p:cNvPicPr>
          <p:nvPr/>
        </p:nvPicPr>
        <p:blipFill rotWithShape="1">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rot="120000">
            <a:off x="3795375" y="2464403"/>
            <a:ext cx="2041430" cy="2428398"/>
          </a:xfrm>
          <a:prstGeom prst="rect">
            <a:avLst/>
          </a:prstGeom>
        </p:spPr>
      </p:pic>
      <p:sp>
        <p:nvSpPr>
          <p:cNvPr id="9" name="ZoneTexte 8"/>
          <p:cNvSpPr txBox="1"/>
          <p:nvPr/>
        </p:nvSpPr>
        <p:spPr>
          <a:xfrm>
            <a:off x="352425" y="723900"/>
            <a:ext cx="1963999" cy="830997"/>
          </a:xfrm>
          <a:prstGeom prst="rect">
            <a:avLst/>
          </a:prstGeom>
          <a:noFill/>
        </p:spPr>
        <p:txBody>
          <a:bodyPr wrap="none" rtlCol="0">
            <a:spAutoFit/>
          </a:bodyPr>
          <a:lstStyle/>
          <a:p>
            <a:r>
              <a:rPr lang="fr-FR" sz="2400" dirty="0"/>
              <a:t>Fenêtre</a:t>
            </a:r>
          </a:p>
          <a:p>
            <a:r>
              <a:rPr lang="fr-FR" sz="2400" dirty="0"/>
              <a:t>Porte fenêtre</a:t>
            </a:r>
          </a:p>
        </p:txBody>
      </p:sp>
      <p:sp>
        <p:nvSpPr>
          <p:cNvPr id="10" name="Rectangle 9"/>
          <p:cNvSpPr/>
          <p:nvPr/>
        </p:nvSpPr>
        <p:spPr>
          <a:xfrm>
            <a:off x="2591999" y="723900"/>
            <a:ext cx="2627701" cy="830997"/>
          </a:xfrm>
          <a:prstGeom prst="rect">
            <a:avLst/>
          </a:prstGeom>
        </p:spPr>
        <p:txBody>
          <a:bodyPr wrap="square">
            <a:spAutoFit/>
          </a:bodyPr>
          <a:lstStyle/>
          <a:p>
            <a:r>
              <a:rPr lang="fr-FR" sz="2400" dirty="0"/>
              <a:t>Porte d’entrée</a:t>
            </a:r>
          </a:p>
          <a:p>
            <a:r>
              <a:rPr lang="fr-FR" sz="2400" dirty="0"/>
              <a:t>Porte de service</a:t>
            </a:r>
          </a:p>
        </p:txBody>
      </p:sp>
      <p:sp>
        <p:nvSpPr>
          <p:cNvPr id="11" name="Rectangle 10"/>
          <p:cNvSpPr/>
          <p:nvPr/>
        </p:nvSpPr>
        <p:spPr>
          <a:xfrm>
            <a:off x="5239349" y="723900"/>
            <a:ext cx="2627701" cy="461665"/>
          </a:xfrm>
          <a:prstGeom prst="rect">
            <a:avLst/>
          </a:prstGeom>
        </p:spPr>
        <p:txBody>
          <a:bodyPr wrap="square">
            <a:spAutoFit/>
          </a:bodyPr>
          <a:lstStyle/>
          <a:p>
            <a:r>
              <a:rPr lang="fr-FR" sz="2400" dirty="0"/>
              <a:t>Baie coulissante</a:t>
            </a:r>
          </a:p>
        </p:txBody>
      </p:sp>
      <p:sp>
        <p:nvSpPr>
          <p:cNvPr id="12" name="ZoneTexte 11"/>
          <p:cNvSpPr txBox="1"/>
          <p:nvPr/>
        </p:nvSpPr>
        <p:spPr>
          <a:xfrm>
            <a:off x="1285876" y="1546980"/>
            <a:ext cx="1855036"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dirty="0"/>
              <a:t>CVR</a:t>
            </a:r>
          </a:p>
          <a:p>
            <a:pPr algn="ctr"/>
            <a:r>
              <a:rPr lang="fr-FR" sz="1200" dirty="0"/>
              <a:t>Coffre de volet roulant intégré</a:t>
            </a:r>
          </a:p>
        </p:txBody>
      </p:sp>
      <p:sp>
        <p:nvSpPr>
          <p:cNvPr id="13" name="ZoneTexte 12"/>
          <p:cNvSpPr txBox="1"/>
          <p:nvPr/>
        </p:nvSpPr>
        <p:spPr>
          <a:xfrm>
            <a:off x="4109920" y="1563048"/>
            <a:ext cx="1412339" cy="738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dirty="0"/>
              <a:t>BBR</a:t>
            </a:r>
          </a:p>
          <a:p>
            <a:pPr algn="ctr"/>
            <a:r>
              <a:rPr lang="fr-FR" sz="1200" dirty="0"/>
              <a:t>Bloc baie rénovation</a:t>
            </a:r>
          </a:p>
        </p:txBody>
      </p:sp>
      <p:sp>
        <p:nvSpPr>
          <p:cNvPr id="14" name="ZoneTexte 13"/>
          <p:cNvSpPr txBox="1"/>
          <p:nvPr/>
        </p:nvSpPr>
        <p:spPr>
          <a:xfrm>
            <a:off x="6536365" y="1639313"/>
            <a:ext cx="1412339" cy="5539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FR" dirty="0"/>
              <a:t>BBI</a:t>
            </a:r>
          </a:p>
          <a:p>
            <a:pPr algn="ctr"/>
            <a:r>
              <a:rPr lang="fr-FR" sz="1200" dirty="0"/>
              <a:t>Bloc baie intégrée</a:t>
            </a:r>
          </a:p>
        </p:txBody>
      </p:sp>
      <p:pic>
        <p:nvPicPr>
          <p:cNvPr id="15" name="Image 14"/>
          <p:cNvPicPr>
            <a:picLocks noChangeAspect="1"/>
          </p:cNvPicPr>
          <p:nvPr/>
        </p:nvPicPr>
        <p:blipFill rotWithShape="1">
          <a:blip r:embed="rId3"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rot="120000">
            <a:off x="1432722" y="2312446"/>
            <a:ext cx="1561343" cy="2396608"/>
          </a:xfrm>
          <a:prstGeom prst="rect">
            <a:avLst/>
          </a:prstGeom>
        </p:spPr>
      </p:pic>
      <p:pic>
        <p:nvPicPr>
          <p:cNvPr id="16" name="Image 15"/>
          <p:cNvPicPr>
            <a:picLocks noChangeAspect="1"/>
          </p:cNvPicPr>
          <p:nvPr/>
        </p:nvPicPr>
        <p:blipFill rotWithShape="1">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rot="120000">
            <a:off x="6302132" y="2464403"/>
            <a:ext cx="1880807" cy="2428398"/>
          </a:xfrm>
          <a:prstGeom prst="rect">
            <a:avLst/>
          </a:prstGeom>
        </p:spPr>
      </p:pic>
    </p:spTree>
    <p:extLst>
      <p:ext uri="{BB962C8B-B14F-4D97-AF65-F5344CB8AC3E}">
        <p14:creationId xmlns:p14="http://schemas.microsoft.com/office/powerpoint/2010/main" val="114054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Lexique</a:t>
            </a:r>
            <a:endParaRPr lang="fr-FR" sz="2400" b="1" cap="none" dirty="0">
              <a:solidFill>
                <a:srgbClr val="00B050"/>
              </a:solidFill>
              <a:latin typeface="+mj-lt"/>
              <a:cs typeface="+mj-cs"/>
            </a:endParaRPr>
          </a:p>
        </p:txBody>
      </p:sp>
      <p:sp>
        <p:nvSpPr>
          <p:cNvPr id="2" name="ZoneTexte 1"/>
          <p:cNvSpPr txBox="1"/>
          <p:nvPr/>
        </p:nvSpPr>
        <p:spPr>
          <a:xfrm>
            <a:off x="301336" y="665018"/>
            <a:ext cx="7980219" cy="276999"/>
          </a:xfrm>
          <a:prstGeom prst="rect">
            <a:avLst/>
          </a:prstGeom>
          <a:noFill/>
        </p:spPr>
        <p:txBody>
          <a:bodyPr wrap="square" rtlCol="0">
            <a:spAutoFit/>
          </a:bodyPr>
          <a:lstStyle/>
          <a:p>
            <a:pPr marL="342900" indent="-342900">
              <a:buAutoNum type="arabicPeriod"/>
            </a:pPr>
            <a:endParaRPr lang="fr-FR" sz="1200" dirty="0"/>
          </a:p>
        </p:txBody>
      </p:sp>
      <p:sp>
        <p:nvSpPr>
          <p:cNvPr id="5" name="Rectangle 4"/>
          <p:cNvSpPr/>
          <p:nvPr/>
        </p:nvSpPr>
        <p:spPr>
          <a:xfrm>
            <a:off x="823897" y="665018"/>
            <a:ext cx="6256171" cy="276999"/>
          </a:xfrm>
          <a:prstGeom prst="rect">
            <a:avLst/>
          </a:prstGeom>
        </p:spPr>
        <p:txBody>
          <a:bodyPr wrap="square">
            <a:spAutoFit/>
          </a:bodyPr>
          <a:lstStyle/>
          <a:p>
            <a:r>
              <a:rPr lang="fr-FR" sz="1200" dirty="0"/>
              <a:t>L’ENVIRONNEMENT DE LA FENETRE : LA BAIE</a:t>
            </a:r>
          </a:p>
        </p:txBody>
      </p:sp>
      <p:pic>
        <p:nvPicPr>
          <p:cNvPr id="6" name="Image 5"/>
          <p:cNvPicPr>
            <a:picLocks noChangeAspect="1"/>
          </p:cNvPicPr>
          <p:nvPr/>
        </p:nvPicPr>
        <p:blipFill>
          <a:blip r:embed="rId3"/>
          <a:stretch>
            <a:fillRect/>
          </a:stretch>
        </p:blipFill>
        <p:spPr>
          <a:xfrm>
            <a:off x="2768618" y="1910030"/>
            <a:ext cx="3777515" cy="2704012"/>
          </a:xfrm>
          <a:prstGeom prst="rect">
            <a:avLst/>
          </a:prstGeom>
        </p:spPr>
      </p:pic>
      <p:sp>
        <p:nvSpPr>
          <p:cNvPr id="3" name="Rectangle 2"/>
          <p:cNvSpPr/>
          <p:nvPr/>
        </p:nvSpPr>
        <p:spPr>
          <a:xfrm>
            <a:off x="823897" y="1062497"/>
            <a:ext cx="6994223" cy="769441"/>
          </a:xfrm>
          <a:prstGeom prst="rect">
            <a:avLst/>
          </a:prstGeom>
        </p:spPr>
        <p:txBody>
          <a:bodyPr wrap="square">
            <a:spAutoFit/>
          </a:bodyPr>
          <a:lstStyle/>
          <a:p>
            <a:r>
              <a:rPr lang="fr-FR" sz="1100" dirty="0"/>
              <a:t>Nota : afin de faciliter la compréhension, le terme « fenêtre » regroupe l’ensemble des typologies relatives aux systèmes du type fenêtres et porte fenêtres à frappe ou à translation.</a:t>
            </a:r>
          </a:p>
          <a:p>
            <a:r>
              <a:rPr lang="fr-FR" sz="1100" dirty="0"/>
              <a:t>Les fermetures par volet roulant seront traitées dès lors qu’elles sont intégrées à la « fenêtre » sous forme de « bloc-baie ».</a:t>
            </a:r>
          </a:p>
        </p:txBody>
      </p:sp>
    </p:spTree>
    <p:extLst>
      <p:ext uri="{BB962C8B-B14F-4D97-AF65-F5344CB8AC3E}">
        <p14:creationId xmlns:p14="http://schemas.microsoft.com/office/powerpoint/2010/main" val="8198120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994029" y="2292252"/>
            <a:ext cx="3960000" cy="800219"/>
          </a:xfrm>
        </p:spPr>
        <p:txBody>
          <a:bodyPr/>
          <a:lstStyle/>
          <a:p>
            <a:r>
              <a:rPr lang="fr-FR" dirty="0"/>
              <a:t>Questions réponses ?</a:t>
            </a:r>
          </a:p>
        </p:txBody>
      </p:sp>
    </p:spTree>
    <p:extLst>
      <p:ext uri="{BB962C8B-B14F-4D97-AF65-F5344CB8AC3E}">
        <p14:creationId xmlns:p14="http://schemas.microsoft.com/office/powerpoint/2010/main" val="237941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Lexique</a:t>
            </a:r>
            <a:endParaRPr lang="fr-FR" sz="2400" b="1" cap="none" dirty="0">
              <a:solidFill>
                <a:srgbClr val="00B050"/>
              </a:solidFill>
              <a:latin typeface="+mj-lt"/>
              <a:cs typeface="+mj-cs"/>
            </a:endParaRPr>
          </a:p>
        </p:txBody>
      </p:sp>
      <p:sp>
        <p:nvSpPr>
          <p:cNvPr id="4" name="Rectangle 3"/>
          <p:cNvSpPr/>
          <p:nvPr/>
        </p:nvSpPr>
        <p:spPr>
          <a:xfrm>
            <a:off x="823898" y="521690"/>
            <a:ext cx="5472399" cy="3308598"/>
          </a:xfrm>
          <a:prstGeom prst="rect">
            <a:avLst/>
          </a:prstGeom>
        </p:spPr>
        <p:txBody>
          <a:bodyPr wrap="square">
            <a:spAutoFit/>
          </a:bodyPr>
          <a:lstStyle/>
          <a:p>
            <a:r>
              <a:rPr lang="fr-FR" sz="1100" u="sng" dirty="0"/>
              <a:t>LE GROS ŒUVRE </a:t>
            </a:r>
          </a:p>
          <a:p>
            <a:r>
              <a:rPr lang="fr-FR" sz="1100" dirty="0"/>
              <a:t>Structure en maçonnerie composant le mur dans lequel sera « mis en œuvre » la fenêtre. Il peut être réalisé en béton, en parpaing, en brique ou encore en pierre ou en bois.</a:t>
            </a:r>
          </a:p>
          <a:p>
            <a:endParaRPr lang="fr-FR" sz="1100" dirty="0"/>
          </a:p>
          <a:p>
            <a:r>
              <a:rPr lang="fr-FR" sz="1100" u="sng" dirty="0"/>
              <a:t>LE TABLEAU</a:t>
            </a:r>
            <a:endParaRPr lang="fr-FR" sz="1100" dirty="0"/>
          </a:p>
          <a:p>
            <a:r>
              <a:rPr lang="fr-FR" sz="1100" dirty="0"/>
              <a:t>Ouverture de la baie ; on parle de dimensions en «largeur tableau »  et de « hauteur tableau ».</a:t>
            </a:r>
          </a:p>
          <a:p>
            <a:endParaRPr lang="fr-FR" sz="1100" dirty="0"/>
          </a:p>
          <a:p>
            <a:r>
              <a:rPr lang="fr-FR" sz="1100" u="sng" dirty="0"/>
              <a:t>LE LINTEAU</a:t>
            </a:r>
            <a:r>
              <a:rPr lang="fr-FR" sz="1100" dirty="0"/>
              <a:t> </a:t>
            </a:r>
          </a:p>
          <a:p>
            <a:r>
              <a:rPr lang="fr-FR" sz="1100" dirty="0"/>
              <a:t>Elément supérieur de la baie ; il peut être horizontal ou cintré.</a:t>
            </a:r>
          </a:p>
          <a:p>
            <a:endParaRPr lang="fr-FR" sz="1100" dirty="0"/>
          </a:p>
          <a:p>
            <a:r>
              <a:rPr lang="fr-FR" sz="1100" u="sng" dirty="0"/>
              <a:t>L’ALLEGE</a:t>
            </a:r>
            <a:r>
              <a:rPr lang="fr-FR" sz="1100" dirty="0"/>
              <a:t> </a:t>
            </a:r>
          </a:p>
          <a:p>
            <a:r>
              <a:rPr lang="fr-FR" sz="1100" dirty="0"/>
              <a:t>Elément inférieur de la baie ; elle peut être maçonné, pleine ou vitrée.</a:t>
            </a:r>
          </a:p>
          <a:p>
            <a:endParaRPr lang="fr-FR" sz="1100" dirty="0"/>
          </a:p>
          <a:p>
            <a:r>
              <a:rPr lang="fr-FR" sz="1100" u="sng" dirty="0"/>
              <a:t>LE REJINGOT</a:t>
            </a:r>
            <a:endParaRPr lang="fr-FR" sz="1100" dirty="0"/>
          </a:p>
          <a:p>
            <a:r>
              <a:rPr lang="fr-FR" sz="1100" dirty="0"/>
              <a:t>Appui en maçonnerie destiné à déporter l’eau de ruissellement hors du mur et sur lequel vient s’appuyer la fenêtre. </a:t>
            </a:r>
          </a:p>
          <a:p>
            <a:endParaRPr lang="fr-FR" sz="1100" dirty="0"/>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8049" y="1986797"/>
            <a:ext cx="2357869" cy="1690360"/>
          </a:xfrm>
          <a:prstGeom prst="rect">
            <a:avLst/>
          </a:prstGeom>
        </p:spPr>
      </p:pic>
    </p:spTree>
    <p:extLst>
      <p:ext uri="{BB962C8B-B14F-4D97-AF65-F5344CB8AC3E}">
        <p14:creationId xmlns:p14="http://schemas.microsoft.com/office/powerpoint/2010/main" val="424523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re 9"/>
          <p:cNvSpPr>
            <a:spLocks noGrp="1"/>
          </p:cNvSpPr>
          <p:nvPr>
            <p:ph type="title"/>
          </p:nvPr>
        </p:nvSpPr>
        <p:spPr>
          <a:xfrm>
            <a:off x="823898" y="60025"/>
            <a:ext cx="81720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r" eaLnBrk="0" fontAlgn="base" hangingPunct="0">
              <a:spcAft>
                <a:spcPct val="0"/>
              </a:spcAft>
            </a:pPr>
            <a:r>
              <a:rPr lang="fr-FR" sz="2400" b="1" cap="none" dirty="0">
                <a:solidFill>
                  <a:srgbClr val="ED171F"/>
                </a:solidFill>
                <a:latin typeface="+mj-lt"/>
                <a:cs typeface="+mj-cs"/>
              </a:rPr>
              <a:t>Lexique</a:t>
            </a:r>
            <a:endParaRPr lang="fr-FR" sz="2400" b="1" cap="none" dirty="0">
              <a:solidFill>
                <a:srgbClr val="00B050"/>
              </a:solidFill>
              <a:latin typeface="+mj-lt"/>
              <a:cs typeface="+mj-cs"/>
            </a:endParaRPr>
          </a:p>
        </p:txBody>
      </p:sp>
      <p:sp>
        <p:nvSpPr>
          <p:cNvPr id="2" name="ZoneTexte 1"/>
          <p:cNvSpPr txBox="1"/>
          <p:nvPr/>
        </p:nvSpPr>
        <p:spPr>
          <a:xfrm>
            <a:off x="301336" y="665018"/>
            <a:ext cx="7980219" cy="369332"/>
          </a:xfrm>
          <a:prstGeom prst="rect">
            <a:avLst/>
          </a:prstGeom>
          <a:noFill/>
        </p:spPr>
        <p:txBody>
          <a:bodyPr wrap="square" rtlCol="0">
            <a:spAutoFit/>
          </a:bodyPr>
          <a:lstStyle/>
          <a:p>
            <a:pPr marL="342900" indent="-342900">
              <a:buAutoNum type="arabicPeriod"/>
            </a:pPr>
            <a:endParaRPr lang="fr-FR" dirty="0"/>
          </a:p>
        </p:txBody>
      </p:sp>
      <p:sp>
        <p:nvSpPr>
          <p:cNvPr id="4" name="Rectangle 3"/>
          <p:cNvSpPr/>
          <p:nvPr/>
        </p:nvSpPr>
        <p:spPr>
          <a:xfrm>
            <a:off x="823897" y="663830"/>
            <a:ext cx="5472399" cy="2462213"/>
          </a:xfrm>
          <a:prstGeom prst="rect">
            <a:avLst/>
          </a:prstGeom>
        </p:spPr>
        <p:txBody>
          <a:bodyPr wrap="square">
            <a:spAutoFit/>
          </a:bodyPr>
          <a:lstStyle/>
          <a:p>
            <a:endParaRPr lang="fr-FR" sz="1100" dirty="0"/>
          </a:p>
          <a:p>
            <a:r>
              <a:rPr lang="fr-FR" sz="1100" u="sng" dirty="0"/>
              <a:t>LA FEUILLURE MACONNERIE</a:t>
            </a:r>
            <a:endParaRPr lang="fr-FR" sz="1100" dirty="0"/>
          </a:p>
          <a:p>
            <a:r>
              <a:rPr lang="fr-FR" sz="1100" dirty="0"/>
              <a:t>Feuillure réalisée coté intérieur de la baie et destinée à recevoir la fenêtre dans le cas d’une mise en œuvre dite « en feuillure maçonnerie ».</a:t>
            </a:r>
          </a:p>
          <a:p>
            <a:endParaRPr lang="fr-FR" sz="1100" dirty="0"/>
          </a:p>
          <a:p>
            <a:r>
              <a:rPr lang="fr-FR" sz="1100" u="sng" dirty="0"/>
              <a:t>LE DOUBLAGE</a:t>
            </a:r>
            <a:r>
              <a:rPr lang="fr-FR" sz="1100" dirty="0"/>
              <a:t> </a:t>
            </a:r>
          </a:p>
          <a:p>
            <a:r>
              <a:rPr lang="fr-FR" sz="1100" dirty="0"/>
              <a:t>Complexe isolant appliqué soit du coté intérieur soit du coté extérieur du gros œuvre destiné à améliorer ses performances d’isolation thermique et (ou) acoustique. Il est généralement composé d’une laine minérale ou d’un polystyrène accolé à une plaque de plâtre ou à un briquetage mince.</a:t>
            </a:r>
          </a:p>
          <a:p>
            <a:endParaRPr lang="fr-FR" sz="1100" dirty="0"/>
          </a:p>
          <a:p>
            <a:r>
              <a:rPr lang="fr-FR" sz="1100" u="sng" dirty="0"/>
              <a:t>LE SEUIL</a:t>
            </a:r>
            <a:r>
              <a:rPr lang="fr-FR" sz="1100" dirty="0"/>
              <a:t> </a:t>
            </a:r>
          </a:p>
          <a:p>
            <a:r>
              <a:rPr lang="fr-FR" sz="1100" dirty="0"/>
              <a:t>Partie basse de la baie située au niveau du sol intérieur de la pièce</a:t>
            </a:r>
          </a:p>
          <a:p>
            <a:endParaRPr lang="fr-FR" sz="1100" dirty="0"/>
          </a:p>
        </p:txBody>
      </p:sp>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6296" y="1733692"/>
            <a:ext cx="2359356" cy="1688738"/>
          </a:xfrm>
          <a:prstGeom prst="rect">
            <a:avLst/>
          </a:prstGeom>
        </p:spPr>
      </p:pic>
    </p:spTree>
    <p:extLst>
      <p:ext uri="{BB962C8B-B14F-4D97-AF65-F5344CB8AC3E}">
        <p14:creationId xmlns:p14="http://schemas.microsoft.com/office/powerpoint/2010/main" val="1422392301"/>
      </p:ext>
    </p:extLst>
  </p:cSld>
  <p:clrMapOvr>
    <a:masterClrMapping/>
  </p:clrMapOvr>
</p:sld>
</file>

<file path=ppt/theme/theme1.xml><?xml version="1.0" encoding="utf-8"?>
<a:theme xmlns:a="http://schemas.openxmlformats.org/drawingml/2006/main" name="3_Thème Office">
  <a:themeElements>
    <a:clrScheme name="SAINT-GOBAIN">
      <a:dk1>
        <a:srgbClr val="575756"/>
      </a:dk1>
      <a:lt1>
        <a:sysClr val="window" lastClr="FFFFFF"/>
      </a:lt1>
      <a:dk2>
        <a:srgbClr val="17428C"/>
      </a:dk2>
      <a:lt2>
        <a:srgbClr val="000000"/>
      </a:lt2>
      <a:accent1>
        <a:srgbClr val="CE1431"/>
      </a:accent1>
      <a:accent2>
        <a:srgbClr val="E5531A"/>
      </a:accent2>
      <a:accent3>
        <a:srgbClr val="67B9B0"/>
      </a:accent3>
      <a:accent4>
        <a:srgbClr val="219CDC"/>
      </a:accent4>
      <a:accent5>
        <a:srgbClr val="17428C"/>
      </a:accent5>
      <a:accent6>
        <a:srgbClr val="000000"/>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36609</TotalTime>
  <Words>6034</Words>
  <Application>Microsoft Office PowerPoint</Application>
  <PresentationFormat>Affichage à l'écran (16:9)</PresentationFormat>
  <Paragraphs>598</Paragraphs>
  <Slides>70</Slides>
  <Notes>50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70</vt:i4>
      </vt:variant>
    </vt:vector>
  </HeadingPairs>
  <TitlesOfParts>
    <vt:vector size="74" baseType="lpstr">
      <vt:lpstr>Arial</vt:lpstr>
      <vt:lpstr>Calibri</vt:lpstr>
      <vt:lpstr>Wingdings</vt:lpstr>
      <vt:lpstr>3_Thème Office</vt:lpstr>
      <vt:lpstr>- Formation offre &amp; produit Fenêtre PVC – Par Denis Boulanger et Christophe Guillet 26/06/2023</vt:lpstr>
      <vt:lpstr>Présentation PowerPoint</vt:lpstr>
      <vt:lpstr>Nos entités</vt:lpstr>
      <vt:lpstr>Notre métier c’est quoi ?</vt:lpstr>
      <vt:lpstr>FONCTIONS DE LA FENETRE</vt:lpstr>
      <vt:lpstr>Conception de la menuiserie pvc</vt:lpstr>
      <vt:lpstr>Lexique</vt:lpstr>
      <vt:lpstr>Lexique</vt:lpstr>
      <vt:lpstr>Lexique</vt:lpstr>
      <vt:lpstr>Lexique</vt:lpstr>
      <vt:lpstr>Lexique</vt:lpstr>
      <vt:lpstr>Lexique</vt:lpstr>
      <vt:lpstr>Lexique</vt:lpstr>
      <vt:lpstr>Lexique</vt:lpstr>
      <vt:lpstr>Lexique</vt:lpstr>
      <vt:lpstr>Présentation PowerPoint</vt:lpstr>
      <vt:lpstr>Le système de fenêtre en pvc</vt:lpstr>
      <vt:lpstr>Vitrage</vt:lpstr>
      <vt:lpstr>VITRAGE : FONCTION APPORT DE LUMIERE </vt:lpstr>
      <vt:lpstr>VITRAGE : FONCTION ISOLATION THERMIQUE</vt:lpstr>
      <vt:lpstr>VITRAGE : FONCTION ISOLATION THERMIQUE</vt:lpstr>
      <vt:lpstr>VITRAGE : FONCTION ISOLATION THERMIQUE</vt:lpstr>
      <vt:lpstr>VITRAGE : FONCTION APPORT D’ENERGIE</vt:lpstr>
      <vt:lpstr>VITRAGE : FONCTION APPORT D’ENERGIE</vt:lpstr>
      <vt:lpstr>VITRAGE : FONCTION ISOLATION ACOUSTIQUE</vt:lpstr>
      <vt:lpstr>VITRAGE : FONCTION ISOLATION ACOUSTIQUE</vt:lpstr>
      <vt:lpstr>VITRAGE : FONCTION SECURITE</vt:lpstr>
      <vt:lpstr>Le système de fenêtre en pvc</vt:lpstr>
      <vt:lpstr>Le système de fenêtre en pvc</vt:lpstr>
      <vt:lpstr>Le système de fenêtre en pvc</vt:lpstr>
      <vt:lpstr>Le système de fenêtre en pvc</vt:lpstr>
      <vt:lpstr>Le système de fenêtre en pvc</vt:lpstr>
      <vt:lpstr>Le système de fenêtre en pvc</vt:lpstr>
      <vt:lpstr>Le système de fenêtre en pvc</vt:lpstr>
      <vt:lpstr>Rôle et conception des dormants</vt:lpstr>
      <vt:lpstr>Rôle et conception des dormants</vt:lpstr>
      <vt:lpstr>Rôle et conception des dormants</vt:lpstr>
      <vt:lpstr>Rôle et conception des dormants</vt:lpstr>
      <vt:lpstr>Rôle et conception des dormants</vt:lpstr>
      <vt:lpstr>Rôle et conception des dormants</vt:lpstr>
      <vt:lpstr>Rôle et conception des dormants</vt:lpstr>
      <vt:lpstr>Rôle et conception des dormants</vt:lpstr>
      <vt:lpstr>Rôle et conception des ouvrants</vt:lpstr>
      <vt:lpstr>Rôle et conception des ouvrants</vt:lpstr>
      <vt:lpstr>Prise de cotes</vt:lpstr>
      <vt:lpstr>Prise de cotes</vt:lpstr>
      <vt:lpstr>Les types de pose</vt:lpstr>
      <vt:lpstr>Les types de pose</vt:lpstr>
      <vt:lpstr>Les types de pose</vt:lpstr>
      <vt:lpstr>Les types de pose</vt:lpstr>
      <vt:lpstr>Les types de pose</vt:lpstr>
      <vt:lpstr>Les types de pose</vt:lpstr>
      <vt:lpstr>Les types de pose</vt:lpstr>
      <vt:lpstr>La feuillure à verre</vt:lpstr>
      <vt:lpstr>La feuillure à verre</vt:lpstr>
      <vt:lpstr>Les garnitures d’étanchéité</vt:lpstr>
      <vt:lpstr>Les garnitures d’étanchéité</vt:lpstr>
      <vt:lpstr>Le drainage</vt:lpstr>
      <vt:lpstr>Le drainage</vt:lpstr>
      <vt:lpstr>La quincaillerie de condamnation</vt:lpstr>
      <vt:lpstr>La quincaillerie de condamnation</vt:lpstr>
      <vt:lpstr>Les assemblages mécaniques</vt:lpstr>
      <vt:lpstr>Les entrées d’air</vt:lpstr>
      <vt:lpstr>Le vitrage</vt:lpstr>
      <vt:lpstr>Le renforcement des menuiseries</vt:lpstr>
      <vt:lpstr>Le renforcement des menuiseries</vt:lpstr>
      <vt:lpstr>Le sens d’ouverture des menuiseries</vt:lpstr>
      <vt:lpstr>Offre commerciale PVC</vt:lpstr>
      <vt:lpstr>Que vendons nous chez Lapeyre Industries</vt:lpstr>
      <vt:lpstr>Questions réponses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GUILLET, Christophe</cp:lastModifiedBy>
  <cp:revision>628</cp:revision>
  <cp:lastPrinted>2018-02-23T13:54:01Z</cp:lastPrinted>
  <dcterms:created xsi:type="dcterms:W3CDTF">2016-04-22T15:26:47Z</dcterms:created>
  <dcterms:modified xsi:type="dcterms:W3CDTF">2023-07-27T09:36:14Z</dcterms:modified>
</cp:coreProperties>
</file>