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60" r:id="rId2"/>
    <p:sldId id="261" r:id="rId3"/>
    <p:sldId id="266" r:id="rId4"/>
    <p:sldId id="262" r:id="rId5"/>
    <p:sldId id="263" r:id="rId6"/>
    <p:sldId id="270" r:id="rId7"/>
    <p:sldId id="267" r:id="rId8"/>
    <p:sldId id="268" r:id="rId9"/>
    <p:sldId id="265" r:id="rId10"/>
    <p:sldId id="272" r:id="rId11"/>
    <p:sldId id="271" r:id="rId12"/>
    <p:sldId id="274" r:id="rId13"/>
    <p:sldId id="275" r:id="rId14"/>
    <p:sldId id="264" r:id="rId15"/>
    <p:sldId id="276" r:id="rId16"/>
    <p:sldId id="277" r:id="rId17"/>
    <p:sldId id="293" r:id="rId18"/>
    <p:sldId id="294" r:id="rId19"/>
    <p:sldId id="278" r:id="rId20"/>
    <p:sldId id="279" r:id="rId21"/>
    <p:sldId id="280" r:id="rId22"/>
    <p:sldId id="286" r:id="rId23"/>
    <p:sldId id="283" r:id="rId24"/>
    <p:sldId id="281" r:id="rId25"/>
    <p:sldId id="282" r:id="rId26"/>
    <p:sldId id="284" r:id="rId27"/>
    <p:sldId id="285" r:id="rId28"/>
    <p:sldId id="295" r:id="rId29"/>
    <p:sldId id="288" r:id="rId30"/>
    <p:sldId id="289" r:id="rId31"/>
    <p:sldId id="290" r:id="rId32"/>
    <p:sldId id="291" r:id="rId33"/>
    <p:sldId id="292" r:id="rId34"/>
    <p:sldId id="273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407" autoAdjust="0"/>
  </p:normalViewPr>
  <p:slideViewPr>
    <p:cSldViewPr>
      <p:cViewPr varScale="1">
        <p:scale>
          <a:sx n="42" d="100"/>
          <a:sy n="42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466EF-A82C-4033-B8B2-F5E1A1E1CAB9}" type="datetimeFigureOut">
              <a:rPr lang="fr-FR" smtClean="0"/>
              <a:t>01/02/2016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910C5-6BCB-4541-91F1-A25C7F3798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903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Afficher le fichier exemple_01-XML.xml pour aider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354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Idem : On passe vite, juste la présentation,</a:t>
            </a:r>
            <a:r>
              <a:rPr lang="fr-FR" baseline="0" dirty="0" smtClean="0"/>
              <a:t> pas d'exercice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760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106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1065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1065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106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Afficher le fichier exemple_02-HTML.html pour aider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879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431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Afficher le fichier exemple_03-CSS.css pour aider</a:t>
            </a:r>
          </a:p>
          <a:p>
            <a:r>
              <a:rPr lang="fr-FR" dirty="0" smtClean="0"/>
              <a:t>Ou exemple_04-CSS-Class.html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440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On passe vite : juste la présentation,</a:t>
            </a:r>
            <a:r>
              <a:rPr lang="fr-FR" baseline="0" dirty="0" smtClean="0"/>
              <a:t> pas d'exercice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066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Idem : On passe vite, juste la présentation,</a:t>
            </a:r>
            <a:r>
              <a:rPr lang="fr-FR" baseline="0" dirty="0" smtClean="0"/>
              <a:t> pas d'exercice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760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Idem : On passe vite, juste la présentation,</a:t>
            </a:r>
            <a:r>
              <a:rPr lang="fr-FR" baseline="0" dirty="0" smtClean="0"/>
              <a:t> pas d'exercice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7602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Idem : On passe vite, juste la présentation,</a:t>
            </a:r>
            <a:r>
              <a:rPr lang="fr-FR" baseline="0" dirty="0" smtClean="0"/>
              <a:t> pas d'exercice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760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Idem : On passe vite, juste la présentation,</a:t>
            </a:r>
            <a:r>
              <a:rPr lang="fr-FR" baseline="0" dirty="0" smtClean="0"/>
              <a:t> pas d'exercice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910C5-6BCB-4541-91F1-A25C7F379870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76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102350" y="0"/>
            <a:ext cx="304165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>
              <a:solidFill>
                <a:srgbClr val="9D9E9C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0075" y="1849438"/>
            <a:ext cx="5429250" cy="1143000"/>
          </a:xfrm>
        </p:spPr>
        <p:txBody>
          <a:bodyPr anchor="ctr"/>
          <a:lstStyle>
            <a:lvl1pPr algn="r">
              <a:lnSpc>
                <a:spcPct val="90000"/>
              </a:lnSpc>
              <a:defRPr/>
            </a:lvl1pPr>
          </a:lstStyle>
          <a:p>
            <a:pPr lvl="0"/>
            <a:r>
              <a:rPr lang="fr-FR" noProof="0" smtClean="0"/>
              <a:t>Modifiez le style du titre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58925" y="3390900"/>
            <a:ext cx="4470400" cy="1752600"/>
          </a:xfrm>
        </p:spPr>
        <p:txBody>
          <a:bodyPr/>
          <a:lstStyle>
            <a:lvl1pPr marL="0" indent="0" algn="r">
              <a:buFontTx/>
              <a:buNone/>
              <a:defRPr sz="2000"/>
            </a:lvl1pPr>
          </a:lstStyle>
          <a:p>
            <a:pPr lvl="0"/>
            <a:r>
              <a:rPr lang="fr-FR" noProof="0" smtClean="0"/>
              <a:t>Modifiez le style des sous-titres du masque</a:t>
            </a:r>
          </a:p>
        </p:txBody>
      </p:sp>
      <p:pic>
        <p:nvPicPr>
          <p:cNvPr id="5125" name="Picture 5" descr="grand_cartouche_gris_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13288"/>
            <a:ext cx="9144000" cy="215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788" y="5143500"/>
            <a:ext cx="3429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 descr="GroupeLapeyre-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200025"/>
            <a:ext cx="1601788" cy="655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084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0403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59372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19800" cy="59372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1537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7945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42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9652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566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1819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1330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114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362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rtouche_petit_0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32400"/>
            <a:ext cx="91440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313" y="6138863"/>
            <a:ext cx="1574800" cy="62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2438" y="6319838"/>
            <a:ext cx="25987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EAEAEA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01/02/2016</a:t>
            </a:fld>
            <a:endParaRPr lang="fr-BE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37450" y="6319838"/>
            <a:ext cx="11620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EAEAEA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pic>
        <p:nvPicPr>
          <p:cNvPr id="4108" name="Picture 12" descr="GroupeLapeyre-16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5" y="6300788"/>
            <a:ext cx="1363663" cy="55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209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rtl="0" eaLnBrk="1" fontAlgn="base" hangingPunct="1">
        <a:lnSpc>
          <a:spcPct val="90000"/>
        </a:lnSpc>
        <a:spcBef>
          <a:spcPct val="40000"/>
        </a:spcBef>
        <a:spcAft>
          <a:spcPct val="0"/>
        </a:spcAft>
        <a:buSzPct val="130000"/>
        <a:buBlip>
          <a:blip r:embed="rId17"/>
        </a:buBlip>
        <a:defRPr sz="2800" b="1">
          <a:solidFill>
            <a:srgbClr val="9D9E9C"/>
          </a:solidFill>
          <a:latin typeface="+mn-lt"/>
          <a:ea typeface="+mn-ea"/>
          <a:cs typeface="+mn-cs"/>
        </a:defRPr>
      </a:lvl1pPr>
      <a:lvl2pPr marL="1054100" indent="-285750" algn="l" rtl="0" eaLnBrk="1" fontAlgn="base" hangingPunct="1">
        <a:lnSpc>
          <a:spcPct val="90000"/>
        </a:lnSpc>
        <a:spcBef>
          <a:spcPct val="40000"/>
        </a:spcBef>
        <a:spcAft>
          <a:spcPct val="0"/>
        </a:spcAft>
        <a:buBlip>
          <a:blip r:embed="rId18"/>
        </a:buBlip>
        <a:defRPr sz="2400" b="1">
          <a:solidFill>
            <a:srgbClr val="9D9E9C"/>
          </a:solidFill>
          <a:latin typeface="+mn-lt"/>
        </a:defRPr>
      </a:lvl2pPr>
      <a:lvl3pPr marL="1473200" indent="-228600" algn="l" rtl="0" eaLnBrk="1" fontAlgn="base" hangingPunct="1">
        <a:lnSpc>
          <a:spcPct val="90000"/>
        </a:lnSpc>
        <a:spcBef>
          <a:spcPct val="40000"/>
        </a:spcBef>
        <a:spcAft>
          <a:spcPct val="0"/>
        </a:spcAft>
        <a:buBlip>
          <a:blip r:embed="rId19"/>
        </a:buBlip>
        <a:defRPr sz="2000">
          <a:solidFill>
            <a:srgbClr val="9D9E9C"/>
          </a:solidFill>
          <a:latin typeface="+mn-lt"/>
        </a:defRPr>
      </a:lvl3pPr>
      <a:lvl4pPr marL="18923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311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768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225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683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140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file:///\\a42tslapnan04\DOCS\_Commun\_Gestion%20de%20Production\Projets\Diapason\010%20-%20Projets%20en%20cours\010%20Suivi%20de%20Fabrication%20-%20WCM\Affichage%20au%20poste\documentation\Information%20Formation%20Outils%20Affichage%20aux%20Postes\210-xml_xslt_basique.xs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file:///\\a42tslapnan04\DOCS\_Commun\_Gestion%20de%20Production\Projets\Diapason\010%20-%20Projets%20en%20cours\010%20Suivi%20de%20Fabrication%20-%20WCM\Affichage%20au%20poste\documentation\Information%20Formation%20Outils%20Affichage%20aux%20Postes\010-xml_valide.x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file:///\\a42tslapnan04\DOCS\_Commun\_Gestion%20de%20Production\Projets\Diapason\010%20-%20Projets%20en%20cours\010%20Suivi%20de%20Fabrication%20-%20WCM\Affichage%20au%20poste\documentation\Information%20Formation%20Outils%20Affichage%20aux%20Postes\210-xml_xslt_basique.xsl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file:///\\a42tslapnan04\DOCS\_Commun\_Gestion%20de%20Production\Projets\Diapason\010%20-%20Projets%20en%20cours\010%20Suivi%20de%20Fabrication%20-%20WCM\Affichage%20au%20poste\exemples_xml_xsl\_xsl\SI_dessins.xsl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9.png"/><Relationship Id="rId4" Type="http://schemas.openxmlformats.org/officeDocument/2006/relationships/hyperlink" Target="file:///\\a42tslapnan04\DOCS\_Commun\_Gestion%20de%20Production\Projets\Diapason\010%20-%20Projets%20en%20cours\010%20Suivi%20de%20Fabrication%20-%20WCM\Affichage%20au%20poste\documentation\Information%20Formation%20Outils%20Affichage%20aux%20Postes\exempleLePlusSimple.svg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file:///\\a42tslapnan04\DOCS\_Commun\_Gestion%20de%20Production\Projets\Diapason\010%20-%20Projets%20en%20cours\010%20Suivi%20de%20Fabrication%20-%20WCM\Affichage%20au%20poste\documentation\Information%20Formation%20Outils%20Affichage%20aux%20Postes\210-xml_xslt_basique.xs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\\a42tslapnan04\DOCS\_Commun\_Gestion%20de%20Production\Projets\Diapason\010%20-%20Projets%20en%20cours\010%20Suivi%20de%20Fabrication%20-%20WCM\Affichage%20au%20poste\documentation\Information%20Formation%20Outils%20Affichage%20aux%20Postes\Exemples\exemple_D9-XML-Menuiserie.xml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6.png"/><Relationship Id="rId3" Type="http://schemas.openxmlformats.org/officeDocument/2006/relationships/image" Target="../media/image5.png"/><Relationship Id="rId7" Type="http://schemas.openxmlformats.org/officeDocument/2006/relationships/image" Target="../media/image22.png"/><Relationship Id="rId12" Type="http://schemas.openxmlformats.org/officeDocument/2006/relationships/image" Target="../media/image2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\\a42tslapnan04\DOCS\_Commun\_Gestion%20de%20Production\Projets\Diapason\010%20-%20Projets%20en%20cours\010%20Suivi%20de%20Fabrication%20-%20WCM\Affichage%20au%20poste\exemples_xml_xsl\formation_et_exemples\600-dessinsMenuiserie.xml" TargetMode="External"/><Relationship Id="rId11" Type="http://schemas.microsoft.com/office/2007/relationships/hdphoto" Target="../media/hdphoto2.wdp"/><Relationship Id="rId5" Type="http://schemas.openxmlformats.org/officeDocument/2006/relationships/image" Target="../media/image7.png"/><Relationship Id="rId10" Type="http://schemas.openxmlformats.org/officeDocument/2006/relationships/image" Target="../media/image24.png"/><Relationship Id="rId4" Type="http://schemas.openxmlformats.org/officeDocument/2006/relationships/image" Target="../media/image6.png"/><Relationship Id="rId9" Type="http://schemas.microsoft.com/office/2007/relationships/hdphoto" Target="../media/hdphoto1.wdp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s://www.w3.org/TR/SV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\\a42tslapnan04\DOCS\_Commun\_Gestion%20de%20Production\Projets\Diapason\010%20-%20Projets%20en%20cours\010%20Suivi%20de%20Fabrication%20-%20WCM\Affichage%20au%20poste\documentation\Information%20Formation%20Outils%20Affichage%20aux%20Postes\010-xml_valide.x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file:///\\A42tslapnan04\docs\_Commun\_Gestion%20de%20Production\Projets\Diapason\010%20-%20Projets%20en%20cours\010%20Suivi%20de%20Fabrication%20-%20WCM\Affichage%20au%20poste\documentation\Information%20Formation%20Outils%20Affichage%20aux%20Postes\020-xml_non_valide.x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r.pac.saint-gobain.com/proxy.pac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file:///\\A42tslapnan04\docs\_Commun\_Gestion%20de%20Production\Projets\Diapason\010%20-%20Projets%20en%20cours\010%20Suivi%20de%20Fabrication%20-%20WCM\Affichage%20au%20poste\documentation\Information%20Formation%20Outils%20Affichage%20aux%20Postes\110-html_basique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Affichage aux Postes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58925" y="3390900"/>
            <a:ext cx="4470400" cy="902196"/>
          </a:xfrm>
        </p:spPr>
        <p:txBody>
          <a:bodyPr/>
          <a:lstStyle/>
          <a:p>
            <a:r>
              <a:rPr lang="fr-FR" dirty="0" smtClean="0"/>
              <a:t>Point sur les technologies mises en œuvres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 bwMode="auto">
          <a:xfrm>
            <a:off x="6084168" y="3717032"/>
            <a:ext cx="3059832" cy="90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r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FontTx/>
              <a:buNone/>
              <a:defRPr sz="20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2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Damien Sulpice</a:t>
            </a:r>
          </a:p>
          <a:p>
            <a:r>
              <a:rPr lang="fr-FR" kern="0" dirty="0" smtClean="0"/>
              <a:t>Guillaume </a:t>
            </a:r>
            <a:r>
              <a:rPr lang="fr-FR" kern="0" dirty="0" err="1" smtClean="0"/>
              <a:t>Moynard</a:t>
            </a:r>
            <a:endParaRPr lang="fr-FR" kern="0" dirty="0" smtClean="0"/>
          </a:p>
          <a:p>
            <a:r>
              <a:rPr lang="fr-FR" kern="0" dirty="0" smtClean="0"/>
              <a:t> Février 2016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31059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HTML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dirty="0"/>
              <a:t>A vous de jouer :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dirty="0"/>
              <a:t>Créer un fichier </a:t>
            </a:r>
            <a:r>
              <a:rPr lang="fr-FR" dirty="0" smtClean="0"/>
              <a:t>html présentation votre </a:t>
            </a:r>
            <a:r>
              <a:rPr lang="fr-FR" dirty="0"/>
              <a:t>liste de plantes, animaux, voitures, etc. </a:t>
            </a:r>
            <a:endParaRPr lang="fr-FR" dirty="0" smtClean="0"/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dirty="0" smtClean="0"/>
              <a:t>Dans une page décrivant son contenu</a:t>
            </a:r>
            <a:endParaRPr lang="fr-FR" dirty="0"/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dirty="0" smtClean="0"/>
              <a:t>Un tableau ou une liste dans lequel chaque ligne est un des items de votre liste</a:t>
            </a:r>
            <a:endParaRPr lang="fr-FR" dirty="0"/>
          </a:p>
          <a:p>
            <a:pPr marL="1219200" lvl="3" indent="-381000">
              <a:buSzPct val="130000"/>
              <a:buBlip>
                <a:blip r:embed="rId3"/>
              </a:buBlip>
            </a:pPr>
            <a:endParaRPr lang="fr-FR" sz="1800" i="1" dirty="0" smtClean="0"/>
          </a:p>
          <a:p>
            <a:pPr marL="800100" lvl="2" indent="-381000">
              <a:buSzPct val="130000"/>
              <a:buBlip>
                <a:blip r:embed="rId3"/>
              </a:buBlip>
            </a:pPr>
            <a:endParaRPr lang="fr-FR" i="1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sp>
        <p:nvSpPr>
          <p:cNvPr id="6" name="Organigramme : Multidocument 5"/>
          <p:cNvSpPr/>
          <p:nvPr/>
        </p:nvSpPr>
        <p:spPr>
          <a:xfrm>
            <a:off x="3345251" y="3247221"/>
            <a:ext cx="2448272" cy="792088"/>
          </a:xfrm>
          <a:prstGeom prst="flowChartMultidocumen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Exemple B2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2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HTML + </a:t>
            </a:r>
            <a:r>
              <a:rPr lang="fr-FR" dirty="0" err="1" smtClean="0"/>
              <a:t>CSS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err="1" smtClean="0"/>
              <a:t>CSS</a:t>
            </a:r>
            <a:r>
              <a:rPr lang="fr-FR" i="1" dirty="0" smtClean="0"/>
              <a:t> </a:t>
            </a:r>
            <a:r>
              <a:rPr lang="fr-FR" i="1" dirty="0"/>
              <a:t>- </a:t>
            </a:r>
            <a:r>
              <a:rPr lang="fr-FR" i="1" dirty="0" err="1"/>
              <a:t>Cascading</a:t>
            </a:r>
            <a:r>
              <a:rPr lang="fr-FR" i="1" dirty="0"/>
              <a:t> Style </a:t>
            </a:r>
            <a:r>
              <a:rPr lang="fr-FR" i="1" dirty="0" err="1"/>
              <a:t>Sheets</a:t>
            </a:r>
            <a:endParaRPr lang="fr-FR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Un outil de présentation des pages html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1</a:t>
            </a:r>
            <a:r>
              <a:rPr lang="fr-FR" i="1" baseline="30000" dirty="0" smtClean="0"/>
              <a:t>ère</a:t>
            </a:r>
            <a:r>
              <a:rPr lang="fr-FR" i="1" dirty="0" smtClean="0"/>
              <a:t> version en 1996, envisagée un temps la syntaxe XML n’a jamais été utilisée pour  le langage </a:t>
            </a:r>
            <a:r>
              <a:rPr lang="fr-FR" i="1" dirty="0" err="1" smtClean="0"/>
              <a:t>CSS</a:t>
            </a:r>
            <a:endParaRPr lang="fr-FR" i="1" dirty="0" smtClean="0"/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Directement sur les balises de l’élément à présenter</a:t>
            </a:r>
          </a:p>
          <a:p>
            <a:pPr marL="673100" lvl="1" indent="0">
              <a:buNone/>
            </a:pPr>
            <a:r>
              <a:rPr lang="en-US" sz="1800" dirty="0">
                <a:solidFill>
                  <a:schemeClr val="accent6"/>
                </a:solidFill>
              </a:rPr>
              <a:t>&lt;h1 style="</a:t>
            </a:r>
            <a:r>
              <a:rPr lang="en-US" sz="1800" dirty="0" err="1">
                <a:solidFill>
                  <a:schemeClr val="accent6"/>
                </a:solidFill>
              </a:rPr>
              <a:t>color:blue</a:t>
            </a:r>
            <a:r>
              <a:rPr lang="en-US" sz="1800" dirty="0" smtClean="0">
                <a:solidFill>
                  <a:schemeClr val="accent6"/>
                </a:solidFill>
              </a:rPr>
              <a:t>;"&gt;</a:t>
            </a:r>
            <a:r>
              <a:rPr lang="en-US" i="1" dirty="0" err="1" smtClean="0"/>
              <a:t>Titre</a:t>
            </a:r>
            <a:r>
              <a:rPr lang="en-US" i="1" dirty="0" smtClean="0"/>
              <a:t> 1 en Bleu</a:t>
            </a:r>
            <a:r>
              <a:rPr lang="en-US" sz="1800" dirty="0" smtClean="0">
                <a:solidFill>
                  <a:schemeClr val="accent6"/>
                </a:solidFill>
              </a:rPr>
              <a:t>&lt;/</a:t>
            </a:r>
            <a:r>
              <a:rPr lang="en-US" sz="1800" dirty="0">
                <a:solidFill>
                  <a:schemeClr val="accent6"/>
                </a:solidFill>
              </a:rPr>
              <a:t>h1&gt; </a:t>
            </a:r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En entête de la page HTML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339752" y="1548172"/>
            <a:ext cx="5832648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lvl="1" indent="0">
              <a:buSzPct val="130000"/>
              <a:buNone/>
              <a:tabLst>
                <a:tab pos="363538" algn="l"/>
                <a:tab pos="714375" algn="l"/>
                <a:tab pos="1077913" algn="l"/>
                <a:tab pos="1430338" algn="l"/>
                <a:tab pos="1793875" algn="l"/>
                <a:tab pos="2157413" algn="l"/>
              </a:tabLst>
            </a:pPr>
            <a:r>
              <a:rPr lang="fr-FR" dirty="0">
                <a:solidFill>
                  <a:schemeClr val="accent6"/>
                </a:solidFill>
              </a:rPr>
              <a:t>&lt;!</a:t>
            </a:r>
            <a:r>
              <a:rPr lang="fr-FR" dirty="0" err="1">
                <a:solidFill>
                  <a:schemeClr val="accent6"/>
                </a:solidFill>
              </a:rPr>
              <a:t>DOCTYPE</a:t>
            </a:r>
            <a:r>
              <a:rPr lang="fr-FR" dirty="0">
                <a:solidFill>
                  <a:schemeClr val="accent6"/>
                </a:solidFill>
              </a:rPr>
              <a:t> html&gt;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 smtClean="0">
                <a:solidFill>
                  <a:schemeClr val="accent6"/>
                </a:solidFill>
              </a:rPr>
              <a:t>&lt;</a:t>
            </a:r>
            <a:r>
              <a:rPr lang="fr-FR" dirty="0">
                <a:solidFill>
                  <a:schemeClr val="accent6"/>
                </a:solidFill>
              </a:rPr>
              <a:t>html&gt;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&lt;</a:t>
            </a:r>
            <a:r>
              <a:rPr lang="fr-FR" dirty="0" err="1">
                <a:solidFill>
                  <a:schemeClr val="accent6"/>
                </a:solidFill>
              </a:rPr>
              <a:t>head</a:t>
            </a:r>
            <a:r>
              <a:rPr lang="fr-FR" dirty="0">
                <a:solidFill>
                  <a:schemeClr val="accent6"/>
                </a:solidFill>
              </a:rPr>
              <a:t>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	&lt;style&gt;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		</a:t>
            </a:r>
            <a:r>
              <a:rPr lang="fr-FR" dirty="0" smtClean="0">
                <a:solidFill>
                  <a:schemeClr val="accent6"/>
                </a:solidFill>
              </a:rPr>
              <a:t>h1 { </a:t>
            </a:r>
            <a:r>
              <a:rPr lang="fr-FR" dirty="0" err="1" smtClean="0">
                <a:solidFill>
                  <a:schemeClr val="accent6"/>
                </a:solidFill>
              </a:rPr>
              <a:t>color:blue</a:t>
            </a:r>
            <a:r>
              <a:rPr lang="fr-FR" dirty="0" smtClean="0">
                <a:solidFill>
                  <a:schemeClr val="accent6"/>
                </a:solidFill>
              </a:rPr>
              <a:t>; }</a:t>
            </a:r>
          </a:p>
          <a:p>
            <a:pPr marL="0" lvl="1" indent="0">
              <a:buSzPct val="130000"/>
              <a:buNone/>
              <a:tabLst>
                <a:tab pos="363538" algn="l"/>
                <a:tab pos="714375" algn="l"/>
                <a:tab pos="1077913" algn="l"/>
                <a:tab pos="1430338" algn="l"/>
                <a:tab pos="1793875" algn="l"/>
                <a:tab pos="2157413" algn="l"/>
              </a:tabLst>
            </a:pPr>
            <a:r>
              <a:rPr lang="fr-FR" dirty="0">
                <a:solidFill>
                  <a:schemeClr val="accent6"/>
                </a:solidFill>
              </a:rPr>
              <a:t>			p </a:t>
            </a:r>
            <a:r>
              <a:rPr lang="fr-FR" dirty="0" smtClean="0">
                <a:solidFill>
                  <a:schemeClr val="accent6"/>
                </a:solidFill>
              </a:rPr>
              <a:t>{ font-style</a:t>
            </a:r>
            <a:r>
              <a:rPr lang="fr-FR" dirty="0">
                <a:solidFill>
                  <a:schemeClr val="accent6"/>
                </a:solidFill>
              </a:rPr>
              <a:t>: </a:t>
            </a:r>
            <a:r>
              <a:rPr lang="fr-FR" dirty="0" err="1">
                <a:solidFill>
                  <a:schemeClr val="accent6"/>
                </a:solidFill>
              </a:rPr>
              <a:t>italic</a:t>
            </a:r>
            <a:r>
              <a:rPr lang="fr-FR" dirty="0" smtClean="0">
                <a:solidFill>
                  <a:schemeClr val="accent6"/>
                </a:solidFill>
              </a:rPr>
              <a:t>; }</a:t>
            </a:r>
            <a:r>
              <a:rPr lang="fr-FR" dirty="0">
                <a:solidFill>
                  <a:schemeClr val="accent6"/>
                </a:solidFill>
              </a:rPr>
              <a:t/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	&lt;/style&gt;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&lt;/</a:t>
            </a:r>
            <a:r>
              <a:rPr lang="fr-FR" dirty="0" err="1">
                <a:solidFill>
                  <a:schemeClr val="accent6"/>
                </a:solidFill>
              </a:rPr>
              <a:t>head</a:t>
            </a:r>
            <a:r>
              <a:rPr lang="fr-FR" dirty="0">
                <a:solidFill>
                  <a:schemeClr val="accent6"/>
                </a:solidFill>
              </a:rPr>
              <a:t>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&lt;body&gt;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 smtClean="0">
                <a:solidFill>
                  <a:schemeClr val="accent6"/>
                </a:solidFill>
              </a:rPr>
              <a:t>		&lt;h1&gt;</a:t>
            </a:r>
            <a:r>
              <a:rPr lang="fr-FR" dirty="0" smtClean="0"/>
              <a:t>Titre en bleu</a:t>
            </a:r>
            <a:r>
              <a:rPr lang="fr-FR" dirty="0" smtClean="0">
                <a:solidFill>
                  <a:schemeClr val="accent6"/>
                </a:solidFill>
              </a:rPr>
              <a:t>&lt;/</a:t>
            </a:r>
            <a:r>
              <a:rPr lang="fr-FR" dirty="0">
                <a:solidFill>
                  <a:schemeClr val="accent6"/>
                </a:solidFill>
              </a:rPr>
              <a:t>h1&gt;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 smtClean="0">
                <a:solidFill>
                  <a:schemeClr val="accent6"/>
                </a:solidFill>
              </a:rPr>
              <a:t>		&lt;p&gt;</a:t>
            </a:r>
            <a:r>
              <a:rPr lang="fr-FR" dirty="0" smtClean="0"/>
              <a:t>Mon paragraphe en italique.</a:t>
            </a:r>
            <a:r>
              <a:rPr lang="fr-FR" dirty="0" smtClean="0">
                <a:solidFill>
                  <a:schemeClr val="accent6"/>
                </a:solidFill>
              </a:rPr>
              <a:t>&lt;/</a:t>
            </a:r>
            <a:r>
              <a:rPr lang="fr-FR" dirty="0">
                <a:solidFill>
                  <a:schemeClr val="accent6"/>
                </a:solidFill>
              </a:rPr>
              <a:t>p&gt;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	</a:t>
            </a:r>
            <a:r>
              <a:rPr lang="fr-FR" dirty="0" smtClean="0">
                <a:solidFill>
                  <a:schemeClr val="accent6"/>
                </a:solidFill>
              </a:rPr>
              <a:t>&lt;/</a:t>
            </a:r>
            <a:r>
              <a:rPr lang="fr-FR" dirty="0">
                <a:solidFill>
                  <a:schemeClr val="accent6"/>
                </a:solidFill>
              </a:rPr>
              <a:t>body&gt;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&lt;/html</a:t>
            </a:r>
            <a:r>
              <a:rPr lang="fr-FR" dirty="0" smtClean="0">
                <a:solidFill>
                  <a:schemeClr val="accent6"/>
                </a:solidFill>
              </a:rPr>
              <a:t>&gt;</a:t>
            </a:r>
            <a:endParaRPr lang="fr-FR" dirty="0">
              <a:solidFill>
                <a:schemeClr val="accent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803" y="4653136"/>
            <a:ext cx="21431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98011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HTML + </a:t>
            </a:r>
            <a:r>
              <a:rPr lang="fr-FR" dirty="0" err="1" smtClean="0"/>
              <a:t>CSS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i="1" dirty="0" smtClean="0"/>
              <a:t>Dans un fichier externe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Dans le fichier </a:t>
            </a:r>
            <a:r>
              <a:rPr lang="fr-FR" i="1" dirty="0" smtClean="0">
                <a:solidFill>
                  <a:schemeClr val="accent6"/>
                </a:solidFill>
              </a:rPr>
              <a:t>&lt;html&gt;</a:t>
            </a:r>
          </a:p>
          <a:p>
            <a:pPr marL="419100" lvl="2" indent="0">
              <a:buSzPct val="130000"/>
              <a:buNone/>
            </a:pPr>
            <a:r>
              <a:rPr lang="fr-FR" dirty="0">
                <a:solidFill>
                  <a:schemeClr val="accent6"/>
                </a:solidFill>
              </a:rPr>
              <a:t>&lt;</a:t>
            </a:r>
            <a:r>
              <a:rPr lang="fr-FR" dirty="0" err="1">
                <a:solidFill>
                  <a:schemeClr val="accent6"/>
                </a:solidFill>
              </a:rPr>
              <a:t>head</a:t>
            </a:r>
            <a:r>
              <a:rPr lang="fr-FR" dirty="0">
                <a:solidFill>
                  <a:schemeClr val="accent6"/>
                </a:solidFill>
              </a:rPr>
              <a:t>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 smtClean="0">
                <a:solidFill>
                  <a:schemeClr val="accent6"/>
                </a:solidFill>
              </a:rPr>
              <a:t>	</a:t>
            </a:r>
            <a:r>
              <a:rPr lang="fr-FR" dirty="0">
                <a:solidFill>
                  <a:schemeClr val="accent6"/>
                </a:solidFill>
              </a:rPr>
              <a:t>&lt;</a:t>
            </a:r>
            <a:r>
              <a:rPr lang="fr-FR" dirty="0" err="1">
                <a:solidFill>
                  <a:schemeClr val="accent6"/>
                </a:solidFill>
              </a:rPr>
              <a:t>link</a:t>
            </a:r>
            <a:r>
              <a:rPr lang="fr-FR" dirty="0">
                <a:solidFill>
                  <a:schemeClr val="accent6"/>
                </a:solidFill>
              </a:rPr>
              <a:t> </a:t>
            </a:r>
            <a:r>
              <a:rPr lang="fr-FR" dirty="0" err="1">
                <a:solidFill>
                  <a:schemeClr val="accent6"/>
                </a:solidFill>
              </a:rPr>
              <a:t>rel</a:t>
            </a:r>
            <a:r>
              <a:rPr lang="fr-FR" dirty="0">
                <a:solidFill>
                  <a:schemeClr val="accent6"/>
                </a:solidFill>
              </a:rPr>
              <a:t>="</a:t>
            </a:r>
            <a:r>
              <a:rPr lang="fr-FR" dirty="0" err="1">
                <a:solidFill>
                  <a:schemeClr val="accent6"/>
                </a:solidFill>
              </a:rPr>
              <a:t>stylesheet</a:t>
            </a:r>
            <a:r>
              <a:rPr lang="fr-FR" dirty="0">
                <a:solidFill>
                  <a:schemeClr val="accent6"/>
                </a:solidFill>
              </a:rPr>
              <a:t>" </a:t>
            </a:r>
            <a:r>
              <a:rPr lang="fr-FR" dirty="0" err="1">
                <a:solidFill>
                  <a:schemeClr val="accent6"/>
                </a:solidFill>
              </a:rPr>
              <a:t>href</a:t>
            </a:r>
            <a:r>
              <a:rPr lang="fr-FR" dirty="0" smtClean="0">
                <a:solidFill>
                  <a:schemeClr val="accent6"/>
                </a:solidFill>
              </a:rPr>
              <a:t>=« monFichierDeStyles.css"&gt;</a:t>
            </a:r>
          </a:p>
          <a:p>
            <a:pPr marL="419100" lvl="2" indent="0">
              <a:buSzPct val="130000"/>
              <a:buNone/>
            </a:pPr>
            <a:r>
              <a:rPr lang="fr-FR" dirty="0" smtClean="0">
                <a:solidFill>
                  <a:schemeClr val="accent6"/>
                </a:solidFill>
              </a:rPr>
              <a:t>&lt;/</a:t>
            </a:r>
            <a:r>
              <a:rPr lang="fr-FR" dirty="0" err="1" smtClean="0">
                <a:solidFill>
                  <a:schemeClr val="accent6"/>
                </a:solidFill>
              </a:rPr>
              <a:t>head</a:t>
            </a:r>
            <a:r>
              <a:rPr lang="fr-FR" dirty="0" smtClean="0">
                <a:solidFill>
                  <a:schemeClr val="accent6"/>
                </a:solidFill>
              </a:rPr>
              <a:t>&gt;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Dans </a:t>
            </a:r>
            <a:r>
              <a:rPr lang="fr-FR" i="1" dirty="0"/>
              <a:t>le fichier </a:t>
            </a:r>
            <a:r>
              <a:rPr lang="fr-FR" i="1" dirty="0" err="1"/>
              <a:t>CSS</a:t>
            </a:r>
            <a:r>
              <a:rPr lang="fr-FR" i="1" dirty="0"/>
              <a:t> (monFichierDeStyles.css</a:t>
            </a:r>
            <a:r>
              <a:rPr lang="fr-FR" i="1" dirty="0" smtClean="0"/>
              <a:t>)</a:t>
            </a:r>
          </a:p>
          <a:p>
            <a:pPr marL="0" lvl="1" indent="0">
              <a:buSzPct val="130000"/>
              <a:buNone/>
              <a:tabLst>
                <a:tab pos="363538" algn="l"/>
                <a:tab pos="714375" algn="l"/>
                <a:tab pos="1077913" algn="l"/>
                <a:tab pos="1430338" algn="l"/>
                <a:tab pos="1793875" algn="l"/>
                <a:tab pos="2157413" algn="l"/>
              </a:tabLst>
            </a:pPr>
            <a:r>
              <a:rPr lang="fr-FR" sz="1800" dirty="0" smtClean="0">
                <a:solidFill>
                  <a:schemeClr val="accent6"/>
                </a:solidFill>
              </a:rPr>
              <a:t>		h1 </a:t>
            </a:r>
            <a:r>
              <a:rPr lang="fr-FR" sz="1800" dirty="0">
                <a:solidFill>
                  <a:schemeClr val="accent6"/>
                </a:solidFill>
              </a:rPr>
              <a:t>{ </a:t>
            </a:r>
            <a:r>
              <a:rPr lang="fr-FR" sz="1800" dirty="0" err="1">
                <a:solidFill>
                  <a:schemeClr val="accent6"/>
                </a:solidFill>
              </a:rPr>
              <a:t>color:blue</a:t>
            </a:r>
            <a:r>
              <a:rPr lang="fr-FR" sz="1800" dirty="0">
                <a:solidFill>
                  <a:schemeClr val="accent6"/>
                </a:solidFill>
              </a:rPr>
              <a:t>; }</a:t>
            </a:r>
          </a:p>
          <a:p>
            <a:pPr marL="0" indent="-673100">
              <a:buNone/>
              <a:tabLst>
                <a:tab pos="363538" algn="l"/>
                <a:tab pos="714375" algn="l"/>
                <a:tab pos="1077913" algn="l"/>
                <a:tab pos="1430338" algn="l"/>
                <a:tab pos="1793875" algn="l"/>
                <a:tab pos="2157413" algn="l"/>
              </a:tabLst>
            </a:pPr>
            <a:r>
              <a:rPr lang="fr-FR" sz="1800" dirty="0" smtClean="0">
                <a:solidFill>
                  <a:schemeClr val="accent6"/>
                </a:solidFill>
              </a:rPr>
              <a:t>		p { font-style: </a:t>
            </a:r>
            <a:r>
              <a:rPr lang="fr-FR" sz="1800" dirty="0" err="1" smtClean="0">
                <a:solidFill>
                  <a:schemeClr val="accent6"/>
                </a:solidFill>
              </a:rPr>
              <a:t>italic</a:t>
            </a:r>
            <a:r>
              <a:rPr lang="fr-FR" sz="1800" dirty="0" smtClean="0">
                <a:solidFill>
                  <a:schemeClr val="accent6"/>
                </a:solidFill>
              </a:rPr>
              <a:t>; }</a:t>
            </a:r>
            <a:endParaRPr lang="fr-FR" dirty="0" smtClean="0">
              <a:solidFill>
                <a:schemeClr val="accent6"/>
              </a:solidFill>
            </a:endParaRPr>
          </a:p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i="1" dirty="0" smtClean="0"/>
              <a:t>Les Classes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Pour mettre en forme une sélection de balises du même nom</a:t>
            </a:r>
            <a:endParaRPr lang="fr-FR" i="1" dirty="0">
              <a:solidFill>
                <a:schemeClr val="accent6"/>
              </a:solidFill>
            </a:endParaRPr>
          </a:p>
          <a:p>
            <a:pPr marL="0" indent="-673100">
              <a:buNone/>
              <a:tabLst>
                <a:tab pos="363538" algn="l"/>
                <a:tab pos="714375" algn="l"/>
                <a:tab pos="1077913" algn="l"/>
                <a:tab pos="1430338" algn="l"/>
                <a:tab pos="1793875" algn="l"/>
                <a:tab pos="2157413" algn="l"/>
              </a:tabLst>
            </a:pPr>
            <a:endParaRPr lang="fr-FR" i="1" dirty="0"/>
          </a:p>
        </p:txBody>
      </p:sp>
      <p:sp>
        <p:nvSpPr>
          <p:cNvPr id="7" name="ZoneTexte 6"/>
          <p:cNvSpPr txBox="1"/>
          <p:nvPr/>
        </p:nvSpPr>
        <p:spPr>
          <a:xfrm>
            <a:off x="1547664" y="1548172"/>
            <a:ext cx="6624736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lvl="1" indent="0">
              <a:buSzPct val="130000"/>
              <a:buNone/>
              <a:tabLst>
                <a:tab pos="363538" algn="l"/>
                <a:tab pos="714375" algn="l"/>
                <a:tab pos="1077913" algn="l"/>
                <a:tab pos="1430338" algn="l"/>
                <a:tab pos="1793875" algn="l"/>
                <a:tab pos="2157413" algn="l"/>
              </a:tabLst>
            </a:pPr>
            <a:r>
              <a:rPr lang="fr-FR" dirty="0">
                <a:solidFill>
                  <a:schemeClr val="accent6"/>
                </a:solidFill>
              </a:rPr>
              <a:t>&lt;!</a:t>
            </a:r>
            <a:r>
              <a:rPr lang="fr-FR" dirty="0" err="1">
                <a:solidFill>
                  <a:schemeClr val="accent6"/>
                </a:solidFill>
              </a:rPr>
              <a:t>DOCTYPE</a:t>
            </a:r>
            <a:r>
              <a:rPr lang="fr-FR" dirty="0">
                <a:solidFill>
                  <a:schemeClr val="accent6"/>
                </a:solidFill>
              </a:rPr>
              <a:t> html&gt;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 smtClean="0">
                <a:solidFill>
                  <a:schemeClr val="accent6"/>
                </a:solidFill>
              </a:rPr>
              <a:t>&lt;</a:t>
            </a:r>
            <a:r>
              <a:rPr lang="fr-FR" dirty="0">
                <a:solidFill>
                  <a:schemeClr val="accent6"/>
                </a:solidFill>
              </a:rPr>
              <a:t>html&gt;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&lt;</a:t>
            </a:r>
            <a:r>
              <a:rPr lang="fr-FR" dirty="0" err="1">
                <a:solidFill>
                  <a:schemeClr val="accent6"/>
                </a:solidFill>
              </a:rPr>
              <a:t>head</a:t>
            </a:r>
            <a:r>
              <a:rPr lang="fr-FR" dirty="0">
                <a:solidFill>
                  <a:schemeClr val="accent6"/>
                </a:solidFill>
              </a:rPr>
              <a:t>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	&lt;style&gt;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		</a:t>
            </a:r>
            <a:r>
              <a:rPr lang="fr-FR" dirty="0" smtClean="0">
                <a:solidFill>
                  <a:schemeClr val="accent6"/>
                </a:solidFill>
              </a:rPr>
              <a:t>h1 { </a:t>
            </a:r>
            <a:r>
              <a:rPr lang="fr-FR" dirty="0" err="1" smtClean="0">
                <a:solidFill>
                  <a:schemeClr val="accent6"/>
                </a:solidFill>
              </a:rPr>
              <a:t>color:blue</a:t>
            </a:r>
            <a:r>
              <a:rPr lang="fr-FR" dirty="0" smtClean="0">
                <a:solidFill>
                  <a:schemeClr val="accent6"/>
                </a:solidFill>
              </a:rPr>
              <a:t>; }</a:t>
            </a:r>
          </a:p>
          <a:p>
            <a:pPr marL="0" lvl="1" indent="0">
              <a:buSzPct val="130000"/>
              <a:buNone/>
              <a:tabLst>
                <a:tab pos="363538" algn="l"/>
                <a:tab pos="714375" algn="l"/>
                <a:tab pos="1077913" algn="l"/>
                <a:tab pos="1430338" algn="l"/>
                <a:tab pos="1793875" algn="l"/>
                <a:tab pos="2157413" algn="l"/>
              </a:tabLst>
            </a:pPr>
            <a:r>
              <a:rPr lang="fr-FR" dirty="0">
                <a:solidFill>
                  <a:schemeClr val="accent6"/>
                </a:solidFill>
              </a:rPr>
              <a:t>			</a:t>
            </a:r>
            <a:r>
              <a:rPr lang="fr-FR" dirty="0" err="1" smtClean="0">
                <a:solidFill>
                  <a:schemeClr val="accent6"/>
                </a:solidFill>
              </a:rPr>
              <a:t>p.italique</a:t>
            </a:r>
            <a:r>
              <a:rPr lang="fr-FR" dirty="0" smtClean="0">
                <a:solidFill>
                  <a:schemeClr val="accent6"/>
                </a:solidFill>
              </a:rPr>
              <a:t> { font-style</a:t>
            </a:r>
            <a:r>
              <a:rPr lang="fr-FR" dirty="0">
                <a:solidFill>
                  <a:schemeClr val="accent6"/>
                </a:solidFill>
              </a:rPr>
              <a:t>: </a:t>
            </a:r>
            <a:r>
              <a:rPr lang="fr-FR" dirty="0" err="1">
                <a:solidFill>
                  <a:schemeClr val="accent6"/>
                </a:solidFill>
              </a:rPr>
              <a:t>italic</a:t>
            </a:r>
            <a:r>
              <a:rPr lang="fr-FR" dirty="0" smtClean="0">
                <a:solidFill>
                  <a:schemeClr val="accent6"/>
                </a:solidFill>
              </a:rPr>
              <a:t>; }</a:t>
            </a:r>
            <a:r>
              <a:rPr lang="fr-FR" dirty="0">
                <a:solidFill>
                  <a:schemeClr val="accent6"/>
                </a:solidFill>
              </a:rPr>
              <a:t/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	&lt;/style&gt;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&lt;/</a:t>
            </a:r>
            <a:r>
              <a:rPr lang="fr-FR" dirty="0" err="1">
                <a:solidFill>
                  <a:schemeClr val="accent6"/>
                </a:solidFill>
              </a:rPr>
              <a:t>head</a:t>
            </a:r>
            <a:r>
              <a:rPr lang="fr-FR" dirty="0">
                <a:solidFill>
                  <a:schemeClr val="accent6"/>
                </a:solidFill>
              </a:rPr>
              <a:t>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	&lt;body&gt;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 smtClean="0">
                <a:solidFill>
                  <a:schemeClr val="accent6"/>
                </a:solidFill>
              </a:rPr>
              <a:t>		&lt;h1&gt;</a:t>
            </a:r>
            <a:r>
              <a:rPr lang="fr-FR" dirty="0" smtClean="0"/>
              <a:t>Titre en bleu</a:t>
            </a:r>
            <a:r>
              <a:rPr lang="fr-FR" dirty="0" smtClean="0">
                <a:solidFill>
                  <a:schemeClr val="accent6"/>
                </a:solidFill>
              </a:rPr>
              <a:t>&lt;/</a:t>
            </a:r>
            <a:r>
              <a:rPr lang="fr-FR" dirty="0">
                <a:solidFill>
                  <a:schemeClr val="accent6"/>
                </a:solidFill>
              </a:rPr>
              <a:t>h1&gt;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 smtClean="0">
                <a:solidFill>
                  <a:schemeClr val="accent6"/>
                </a:solidFill>
              </a:rPr>
              <a:t>		&lt;p&gt;</a:t>
            </a:r>
            <a:r>
              <a:rPr lang="fr-FR" dirty="0" smtClean="0"/>
              <a:t>Mon paragraphe sans mise en forme.</a:t>
            </a:r>
            <a:r>
              <a:rPr lang="fr-FR" dirty="0" smtClean="0">
                <a:solidFill>
                  <a:schemeClr val="accent6"/>
                </a:solidFill>
              </a:rPr>
              <a:t>&lt;/</a:t>
            </a:r>
            <a:r>
              <a:rPr lang="fr-FR" dirty="0">
                <a:solidFill>
                  <a:schemeClr val="accent6"/>
                </a:solidFill>
              </a:rPr>
              <a:t>p</a:t>
            </a:r>
            <a:r>
              <a:rPr lang="fr-FR" dirty="0" smtClean="0">
                <a:solidFill>
                  <a:schemeClr val="accent6"/>
                </a:solidFill>
              </a:rPr>
              <a:t>&gt;</a:t>
            </a:r>
          </a:p>
          <a:p>
            <a:pPr marL="0" lvl="1" indent="0">
              <a:buSzPct val="130000"/>
              <a:buNone/>
              <a:tabLst>
                <a:tab pos="363538" algn="l"/>
                <a:tab pos="714375" algn="l"/>
                <a:tab pos="1077913" algn="l"/>
                <a:tab pos="1430338" algn="l"/>
                <a:tab pos="1793875" algn="l"/>
                <a:tab pos="2157413" algn="l"/>
              </a:tabLst>
            </a:pPr>
            <a:r>
              <a:rPr lang="fr-FR" dirty="0" smtClean="0">
                <a:solidFill>
                  <a:schemeClr val="accent6"/>
                </a:solidFill>
              </a:rPr>
              <a:t>		&lt;p class="italique"&gt;</a:t>
            </a:r>
            <a:r>
              <a:rPr lang="fr-FR" dirty="0" smtClean="0"/>
              <a:t>Mon </a:t>
            </a:r>
            <a:r>
              <a:rPr lang="fr-FR" dirty="0"/>
              <a:t>paragraphe en italique.</a:t>
            </a:r>
            <a:r>
              <a:rPr lang="fr-FR" dirty="0">
                <a:solidFill>
                  <a:schemeClr val="accent6"/>
                </a:solidFill>
              </a:rPr>
              <a:t>&lt;/p</a:t>
            </a:r>
            <a:r>
              <a:rPr lang="fr-FR" dirty="0" smtClean="0">
                <a:solidFill>
                  <a:schemeClr val="accent6"/>
                </a:solidFill>
              </a:rPr>
              <a:t>&gt;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	</a:t>
            </a:r>
            <a:r>
              <a:rPr lang="fr-FR" dirty="0" smtClean="0">
                <a:solidFill>
                  <a:schemeClr val="accent6"/>
                </a:solidFill>
              </a:rPr>
              <a:t>&lt;/</a:t>
            </a:r>
            <a:r>
              <a:rPr lang="fr-FR" dirty="0">
                <a:solidFill>
                  <a:schemeClr val="accent6"/>
                </a:solidFill>
              </a:rPr>
              <a:t>body&gt;</a:t>
            </a:r>
            <a:br>
              <a:rPr lang="fr-FR" dirty="0">
                <a:solidFill>
                  <a:schemeClr val="accent6"/>
                </a:solidFill>
              </a:rPr>
            </a:br>
            <a:r>
              <a:rPr lang="fr-FR" dirty="0">
                <a:solidFill>
                  <a:schemeClr val="accent6"/>
                </a:solidFill>
              </a:rPr>
              <a:t>&lt;/html</a:t>
            </a:r>
            <a:r>
              <a:rPr lang="fr-FR" dirty="0" smtClean="0">
                <a:solidFill>
                  <a:schemeClr val="accent6"/>
                </a:solidFill>
              </a:rPr>
              <a:t>&gt;</a:t>
            </a:r>
            <a:endParaRPr lang="fr-FR" dirty="0">
              <a:solidFill>
                <a:schemeClr val="accent6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630" y="4941168"/>
            <a:ext cx="24098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2987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HTML + </a:t>
            </a:r>
            <a:r>
              <a:rPr lang="fr-FR" dirty="0" err="1" smtClean="0"/>
              <a:t>CSS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dirty="0"/>
              <a:t>A vous de jouer :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dirty="0" smtClean="0"/>
              <a:t>Mettre en forme votre fichier en utilisant un fichier </a:t>
            </a:r>
            <a:r>
              <a:rPr lang="fr-FR" dirty="0" err="1" smtClean="0"/>
              <a:t>CSS</a:t>
            </a:r>
            <a:r>
              <a:rPr lang="fr-FR" dirty="0" smtClean="0"/>
              <a:t> externe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dirty="0" smtClean="0"/>
              <a:t>d'abord sans class, puis en utilisant les class</a:t>
            </a:r>
            <a:endParaRPr lang="fr-FR" dirty="0"/>
          </a:p>
          <a:p>
            <a:pPr marL="1219200" lvl="3" indent="-381000">
              <a:buSzPct val="130000"/>
              <a:buBlip>
                <a:blip r:embed="rId3"/>
              </a:buBlip>
            </a:pPr>
            <a:endParaRPr lang="fr-FR" sz="1800" i="1" dirty="0" smtClean="0"/>
          </a:p>
          <a:p>
            <a:pPr marL="800100" lvl="2" indent="-381000">
              <a:buSzPct val="130000"/>
              <a:buBlip>
                <a:blip r:embed="rId3"/>
              </a:buBlip>
            </a:pPr>
            <a:endParaRPr lang="fr-FR" i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sp>
        <p:nvSpPr>
          <p:cNvPr id="7" name="Organigramme : Multidocument 6"/>
          <p:cNvSpPr/>
          <p:nvPr/>
        </p:nvSpPr>
        <p:spPr>
          <a:xfrm>
            <a:off x="3347864" y="2420888"/>
            <a:ext cx="2448272" cy="792088"/>
          </a:xfrm>
          <a:prstGeom prst="flowChartMultidocumen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Exemple B3 &amp; B4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57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 smtClean="0"/>
              <a:t>XSL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err="1"/>
              <a:t>eXtensible</a:t>
            </a:r>
            <a:r>
              <a:rPr lang="fr-FR" i="1" dirty="0"/>
              <a:t> </a:t>
            </a:r>
            <a:r>
              <a:rPr lang="fr-FR" i="1" dirty="0" err="1"/>
              <a:t>Stylesheet</a:t>
            </a:r>
            <a:r>
              <a:rPr lang="fr-FR" i="1" dirty="0"/>
              <a:t> </a:t>
            </a:r>
            <a:r>
              <a:rPr lang="fr-FR" i="1" dirty="0" err="1" smtClean="0"/>
              <a:t>Language</a:t>
            </a:r>
            <a:endParaRPr lang="fr-FR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Présentation d’un fichier XML</a:t>
            </a:r>
          </a:p>
          <a:p>
            <a:pPr marL="838200" lvl="3" indent="0">
              <a:buSzPct val="130000"/>
            </a:pPr>
            <a:r>
              <a:rPr lang="fr-FR" i="1" dirty="0" smtClean="0"/>
              <a:t>1 fichier XML + son traitement par </a:t>
            </a:r>
            <a:r>
              <a:rPr lang="fr-FR" i="1" dirty="0" err="1" smtClean="0"/>
              <a:t>XSL</a:t>
            </a:r>
            <a:r>
              <a:rPr lang="fr-FR" i="1" dirty="0"/>
              <a:t> </a:t>
            </a:r>
            <a:r>
              <a:rPr lang="fr-FR" i="1" dirty="0" smtClean="0"/>
              <a:t>=&gt; Fichier Sortie</a:t>
            </a:r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Un langage XML</a:t>
            </a:r>
            <a:endParaRPr lang="fr-FR" i="1" dirty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Extraction de données du fichier XML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Possibilité de travailler avec des variables, sous-programmes, etc.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Génération de textes, du HTML dans notre cas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Les balises sont toujours préfixées par </a:t>
            </a:r>
            <a:r>
              <a:rPr lang="fr-FR" i="1" dirty="0" err="1" smtClean="0"/>
              <a:t>xsl</a:t>
            </a:r>
            <a:r>
              <a:rPr lang="fr-FR" i="1" dirty="0" smtClean="0"/>
              <a:t>: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  <a:p>
            <a:pPr marL="381000" lvl="1" indent="-381000">
              <a:buSzPct val="130000"/>
              <a:buBlip>
                <a:blip r:embed="rId2"/>
              </a:buBlip>
            </a:pPr>
            <a:endParaRPr lang="fr-FR" i="1" dirty="0" smtClean="0"/>
          </a:p>
          <a:p>
            <a:pPr marL="381000" lvl="1" indent="-381000">
              <a:buSzPct val="130000"/>
              <a:buBlip>
                <a:blip r:embed="rId2"/>
              </a:buBlip>
            </a:pPr>
            <a:endParaRPr lang="fr-FR" dirty="0" smtClean="0"/>
          </a:p>
        </p:txBody>
      </p:sp>
      <p:sp>
        <p:nvSpPr>
          <p:cNvPr id="6" name="Bouton d'action : Document 5">
            <a:hlinkClick r:id="rId3" action="ppaction://hlinkfile" highlightClick="1"/>
          </p:cNvPr>
          <p:cNvSpPr/>
          <p:nvPr/>
        </p:nvSpPr>
        <p:spPr>
          <a:xfrm>
            <a:off x="2424117" y="4526284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2602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 smtClean="0"/>
              <a:t>XSL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Lien entre le fichier XML et le </a:t>
            </a:r>
            <a:r>
              <a:rPr lang="fr-FR" i="1" dirty="0" err="1" smtClean="0"/>
              <a:t>XSL</a:t>
            </a:r>
            <a:endParaRPr lang="fr-FR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Dans le fichier XML</a:t>
            </a:r>
          </a:p>
          <a:p>
            <a:pPr marL="419100" lvl="2" indent="0">
              <a:buSzPct val="130000"/>
              <a:buNone/>
            </a:pPr>
            <a:r>
              <a:rPr lang="fr-FR" sz="1800" i="1" dirty="0">
                <a:solidFill>
                  <a:schemeClr val="accent6"/>
                </a:solidFill>
              </a:rPr>
              <a:t>&lt;?</a:t>
            </a:r>
            <a:r>
              <a:rPr lang="fr-FR" sz="1800" i="1" dirty="0" err="1">
                <a:solidFill>
                  <a:schemeClr val="accent6"/>
                </a:solidFill>
              </a:rPr>
              <a:t>xml</a:t>
            </a:r>
            <a:r>
              <a:rPr lang="fr-FR" sz="1800" i="1" dirty="0">
                <a:solidFill>
                  <a:schemeClr val="accent6"/>
                </a:solidFill>
              </a:rPr>
              <a:t> version='1.0' </a:t>
            </a:r>
            <a:r>
              <a:rPr lang="fr-FR" sz="1800" i="1" dirty="0" err="1">
                <a:solidFill>
                  <a:schemeClr val="accent6"/>
                </a:solidFill>
              </a:rPr>
              <a:t>encoding</a:t>
            </a:r>
            <a:r>
              <a:rPr lang="fr-FR" sz="1800" i="1" dirty="0">
                <a:solidFill>
                  <a:schemeClr val="accent6"/>
                </a:solidFill>
              </a:rPr>
              <a:t>='ISO-8859-1' ?&gt;</a:t>
            </a:r>
          </a:p>
          <a:p>
            <a:pPr marL="419100" lvl="2" indent="0">
              <a:buSzPct val="130000"/>
              <a:buNone/>
            </a:pPr>
            <a:r>
              <a:rPr lang="fr-FR" sz="1800" i="1" dirty="0" smtClean="0">
                <a:solidFill>
                  <a:schemeClr val="accent6"/>
                </a:solidFill>
              </a:rPr>
              <a:t>&lt;?</a:t>
            </a:r>
            <a:r>
              <a:rPr lang="fr-FR" sz="1800" i="1" dirty="0" err="1">
                <a:solidFill>
                  <a:schemeClr val="accent6"/>
                </a:solidFill>
              </a:rPr>
              <a:t>xml-stylesheet</a:t>
            </a:r>
            <a:r>
              <a:rPr lang="fr-FR" sz="1800" i="1" dirty="0">
                <a:solidFill>
                  <a:schemeClr val="accent6"/>
                </a:solidFill>
              </a:rPr>
              <a:t> </a:t>
            </a:r>
            <a:r>
              <a:rPr lang="fr-FR" sz="1800" i="1" dirty="0" err="1">
                <a:solidFill>
                  <a:schemeClr val="accent6"/>
                </a:solidFill>
              </a:rPr>
              <a:t>href</a:t>
            </a:r>
            <a:r>
              <a:rPr lang="fr-FR" sz="1800" i="1" dirty="0">
                <a:solidFill>
                  <a:schemeClr val="accent6"/>
                </a:solidFill>
              </a:rPr>
              <a:t>=</a:t>
            </a:r>
            <a:r>
              <a:rPr lang="fr-FR" sz="1800" i="1" dirty="0" smtClean="0">
                <a:solidFill>
                  <a:schemeClr val="accent6"/>
                </a:solidFill>
              </a:rPr>
              <a:t>'</a:t>
            </a:r>
            <a:r>
              <a:rPr lang="fr-FR" i="1" dirty="0">
                <a:solidFill>
                  <a:schemeClr val="tx1"/>
                </a:solidFill>
              </a:rPr>
              <a:t>monFichierXSL.xsl</a:t>
            </a:r>
            <a:r>
              <a:rPr lang="fr-FR" sz="1800" i="1" dirty="0">
                <a:solidFill>
                  <a:schemeClr val="accent6"/>
                </a:solidFill>
              </a:rPr>
              <a:t>' type='</a:t>
            </a:r>
            <a:r>
              <a:rPr lang="fr-FR" sz="1800" i="1" dirty="0" err="1">
                <a:solidFill>
                  <a:schemeClr val="accent6"/>
                </a:solidFill>
              </a:rPr>
              <a:t>text</a:t>
            </a:r>
            <a:r>
              <a:rPr lang="fr-FR" sz="1800" i="1" dirty="0">
                <a:solidFill>
                  <a:schemeClr val="accent6"/>
                </a:solidFill>
              </a:rPr>
              <a:t>/</a:t>
            </a:r>
            <a:r>
              <a:rPr lang="fr-FR" sz="1800" i="1" dirty="0" err="1">
                <a:solidFill>
                  <a:schemeClr val="accent6"/>
                </a:solidFill>
              </a:rPr>
              <a:t>xsl</a:t>
            </a:r>
            <a:r>
              <a:rPr lang="fr-FR" sz="1800" i="1" dirty="0" smtClean="0">
                <a:solidFill>
                  <a:schemeClr val="accent6"/>
                </a:solidFill>
              </a:rPr>
              <a:t>'?&gt;</a:t>
            </a:r>
            <a:endParaRPr lang="fr-FR" sz="1800" i="1" dirty="0">
              <a:solidFill>
                <a:schemeClr val="accent6"/>
              </a:solidFill>
            </a:endParaRPr>
          </a:p>
          <a:p>
            <a:pPr marL="419100" lvl="2" indent="0">
              <a:buSzPct val="130000"/>
              <a:buNone/>
            </a:pPr>
            <a:r>
              <a:rPr lang="fr-FR" sz="1800" i="1" dirty="0">
                <a:solidFill>
                  <a:schemeClr val="accent6"/>
                </a:solidFill>
              </a:rPr>
              <a:t>&lt;</a:t>
            </a:r>
            <a:r>
              <a:rPr lang="fr-FR" sz="1800" i="1" dirty="0" err="1">
                <a:solidFill>
                  <a:schemeClr val="accent6"/>
                </a:solidFill>
              </a:rPr>
              <a:t>xml</a:t>
            </a:r>
            <a:r>
              <a:rPr lang="fr-FR" sz="1600" i="1" dirty="0" smtClean="0">
                <a:solidFill>
                  <a:schemeClr val="accent6"/>
                </a:solidFill>
              </a:rPr>
              <a:t>&gt;</a:t>
            </a:r>
          </a:p>
          <a:p>
            <a:pPr marL="419100" lvl="2" indent="0">
              <a:buSzPct val="130000"/>
              <a:buNone/>
            </a:pPr>
            <a:r>
              <a:rPr lang="fr-FR" sz="1600" i="1" dirty="0">
                <a:solidFill>
                  <a:schemeClr val="accent6"/>
                </a:solidFill>
              </a:rPr>
              <a:t>	</a:t>
            </a:r>
            <a:r>
              <a:rPr lang="fr-FR" sz="1600" b="1" i="1" dirty="0" smtClean="0">
                <a:solidFill>
                  <a:schemeClr val="accent6"/>
                </a:solidFill>
              </a:rPr>
              <a:t>…</a:t>
            </a:r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Le fichier </a:t>
            </a:r>
            <a:r>
              <a:rPr lang="fr-FR" i="1" dirty="0" err="1" smtClean="0"/>
              <a:t>XSL</a:t>
            </a:r>
            <a:endParaRPr lang="fr-FR" i="1" dirty="0" smtClean="0"/>
          </a:p>
          <a:p>
            <a:pPr marL="419100" lvl="2" indent="0">
              <a:buSzPct val="130000"/>
              <a:buNone/>
            </a:pPr>
            <a:r>
              <a:rPr lang="fr-FR" sz="1600" i="1" dirty="0">
                <a:solidFill>
                  <a:schemeClr val="accent6"/>
                </a:solidFill>
              </a:rPr>
              <a:t>&lt;?</a:t>
            </a:r>
            <a:r>
              <a:rPr lang="fr-FR" sz="1600" i="1" dirty="0" err="1">
                <a:solidFill>
                  <a:schemeClr val="accent6"/>
                </a:solidFill>
              </a:rPr>
              <a:t>xml</a:t>
            </a:r>
            <a:r>
              <a:rPr lang="fr-FR" sz="1600" i="1" dirty="0">
                <a:solidFill>
                  <a:schemeClr val="accent6"/>
                </a:solidFill>
              </a:rPr>
              <a:t> version="1.0" </a:t>
            </a:r>
            <a:r>
              <a:rPr lang="fr-FR" sz="1600" i="1" dirty="0" err="1">
                <a:solidFill>
                  <a:schemeClr val="accent6"/>
                </a:solidFill>
              </a:rPr>
              <a:t>encoding</a:t>
            </a:r>
            <a:r>
              <a:rPr lang="fr-FR" sz="1600" i="1" dirty="0">
                <a:solidFill>
                  <a:schemeClr val="accent6"/>
                </a:solidFill>
              </a:rPr>
              <a:t>="ISO-8859-1" ?&gt; </a:t>
            </a:r>
          </a:p>
          <a:p>
            <a:pPr marL="419100" lvl="2" indent="0">
              <a:buSzPct val="130000"/>
              <a:buNone/>
            </a:pPr>
            <a:r>
              <a:rPr lang="fr-FR" sz="1600" i="1" dirty="0" smtClean="0">
                <a:solidFill>
                  <a:schemeClr val="accent6"/>
                </a:solidFill>
              </a:rPr>
              <a:t>&lt;</a:t>
            </a:r>
            <a:r>
              <a:rPr lang="fr-FR" sz="1600" i="1" dirty="0" err="1">
                <a:solidFill>
                  <a:schemeClr val="accent6"/>
                </a:solidFill>
              </a:rPr>
              <a:t>xsl:stylesheet</a:t>
            </a:r>
            <a:r>
              <a:rPr lang="fr-FR" sz="1600" i="1" dirty="0">
                <a:solidFill>
                  <a:schemeClr val="accent6"/>
                </a:solidFill>
              </a:rPr>
              <a:t> version="1.0" </a:t>
            </a:r>
            <a:r>
              <a:rPr lang="fr-FR" sz="1600" i="1" dirty="0" err="1">
                <a:solidFill>
                  <a:schemeClr val="accent6"/>
                </a:solidFill>
              </a:rPr>
              <a:t>xmlns:xsl</a:t>
            </a:r>
            <a:r>
              <a:rPr lang="fr-FR" sz="1600" i="1" dirty="0">
                <a:solidFill>
                  <a:schemeClr val="accent6"/>
                </a:solidFill>
              </a:rPr>
              <a:t>="http://www.w3.org/1999/XSL/Transform"&gt;</a:t>
            </a:r>
          </a:p>
          <a:p>
            <a:pPr marL="419100" lvl="2" indent="0">
              <a:buSzPct val="130000"/>
              <a:buNone/>
            </a:pPr>
            <a:r>
              <a:rPr lang="fr-FR" sz="1600" i="1" dirty="0">
                <a:solidFill>
                  <a:schemeClr val="accent6"/>
                </a:solidFill>
              </a:rPr>
              <a:t>	&lt;</a:t>
            </a:r>
            <a:r>
              <a:rPr lang="fr-FR" sz="1600" i="1" dirty="0" err="1">
                <a:solidFill>
                  <a:schemeClr val="accent6"/>
                </a:solidFill>
              </a:rPr>
              <a:t>xsl:output</a:t>
            </a:r>
            <a:r>
              <a:rPr lang="fr-FR" sz="1600" i="1" dirty="0">
                <a:solidFill>
                  <a:schemeClr val="accent6"/>
                </a:solidFill>
              </a:rPr>
              <a:t> </a:t>
            </a:r>
            <a:r>
              <a:rPr lang="fr-FR" sz="1600" i="1" dirty="0" err="1">
                <a:solidFill>
                  <a:schemeClr val="accent6"/>
                </a:solidFill>
              </a:rPr>
              <a:t>method</a:t>
            </a:r>
            <a:r>
              <a:rPr lang="fr-FR" sz="1600" i="1" dirty="0">
                <a:solidFill>
                  <a:schemeClr val="accent6"/>
                </a:solidFill>
              </a:rPr>
              <a:t>="html" </a:t>
            </a:r>
            <a:r>
              <a:rPr lang="fr-FR" sz="1600" i="1" dirty="0" err="1">
                <a:solidFill>
                  <a:schemeClr val="accent6"/>
                </a:solidFill>
              </a:rPr>
              <a:t>doctype</a:t>
            </a:r>
            <a:r>
              <a:rPr lang="fr-FR" sz="1600" i="1" dirty="0">
                <a:solidFill>
                  <a:schemeClr val="accent6"/>
                </a:solidFill>
              </a:rPr>
              <a:t>-system="</a:t>
            </a:r>
            <a:r>
              <a:rPr lang="fr-FR" sz="1600" i="1" dirty="0" err="1">
                <a:solidFill>
                  <a:schemeClr val="accent6"/>
                </a:solidFill>
              </a:rPr>
              <a:t>about:legacy-compat</a:t>
            </a:r>
            <a:r>
              <a:rPr lang="fr-FR" sz="1600" i="1" dirty="0">
                <a:solidFill>
                  <a:schemeClr val="accent6"/>
                </a:solidFill>
              </a:rPr>
              <a:t>"/&gt;</a:t>
            </a:r>
          </a:p>
          <a:p>
            <a:pPr marL="419100" lvl="2" indent="0">
              <a:buSzPct val="130000"/>
              <a:buNone/>
            </a:pPr>
            <a:r>
              <a:rPr lang="fr-FR" sz="1600" i="1" dirty="0">
                <a:solidFill>
                  <a:schemeClr val="accent6"/>
                </a:solidFill>
              </a:rPr>
              <a:t>	&lt;</a:t>
            </a:r>
            <a:r>
              <a:rPr lang="fr-FR" sz="1600" i="1" dirty="0" err="1">
                <a:solidFill>
                  <a:schemeClr val="accent6"/>
                </a:solidFill>
              </a:rPr>
              <a:t>xsl:template</a:t>
            </a:r>
            <a:r>
              <a:rPr lang="fr-FR" sz="1600" i="1" dirty="0">
                <a:solidFill>
                  <a:schemeClr val="accent6"/>
                </a:solidFill>
              </a:rPr>
              <a:t> match</a:t>
            </a:r>
            <a:r>
              <a:rPr lang="fr-FR" sz="1600" i="1" dirty="0" smtClean="0">
                <a:solidFill>
                  <a:schemeClr val="accent6"/>
                </a:solidFill>
              </a:rPr>
              <a:t>="/"&gt;</a:t>
            </a:r>
          </a:p>
          <a:p>
            <a:pPr marL="838200" lvl="3" indent="0">
              <a:buSzPct val="130000"/>
            </a:pPr>
            <a:r>
              <a:rPr lang="fr-FR" sz="1600" b="1" i="1" dirty="0" smtClean="0">
                <a:solidFill>
                  <a:schemeClr val="accent6"/>
                </a:solidFill>
              </a:rPr>
              <a:t>…</a:t>
            </a:r>
          </a:p>
          <a:p>
            <a:pPr marL="381000" lvl="1" indent="-381000">
              <a:buSzPct val="130000"/>
              <a:buBlip>
                <a:blip r:embed="rId2"/>
              </a:buBlip>
            </a:pPr>
            <a:endParaRPr lang="fr-FR" dirty="0" smtClean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29648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 smtClean="0"/>
              <a:t>XSL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/>
              <a:t>Extraction de </a:t>
            </a:r>
            <a:r>
              <a:rPr lang="fr-FR" i="1" dirty="0" smtClean="0"/>
              <a:t>Données pour l'affichage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Du contenu de balises</a:t>
            </a:r>
            <a:endParaRPr lang="fr-FR" i="1" dirty="0"/>
          </a:p>
          <a:p>
            <a:pPr marL="419100" lvl="2" indent="0">
              <a:buSzPct val="130000"/>
              <a:buNone/>
            </a:pPr>
            <a:r>
              <a:rPr lang="fr-FR" i="1" dirty="0">
                <a:solidFill>
                  <a:schemeClr val="accent6"/>
                </a:solidFill>
              </a:rPr>
              <a:t>&lt;</a:t>
            </a:r>
            <a:r>
              <a:rPr lang="fr-FR" i="1" dirty="0" err="1">
                <a:solidFill>
                  <a:schemeClr val="accent6"/>
                </a:solidFill>
              </a:rPr>
              <a:t>xsl:value-of</a:t>
            </a:r>
            <a:r>
              <a:rPr lang="fr-FR" i="1" dirty="0">
                <a:solidFill>
                  <a:schemeClr val="accent6"/>
                </a:solidFill>
              </a:rPr>
              <a:t> select="</a:t>
            </a:r>
            <a:r>
              <a:rPr lang="fr-FR" i="1" dirty="0"/>
              <a:t>//</a:t>
            </a:r>
            <a:r>
              <a:rPr lang="fr-FR" i="1" dirty="0" err="1"/>
              <a:t>entete</a:t>
            </a:r>
            <a:r>
              <a:rPr lang="fr-FR" i="1" dirty="0"/>
              <a:t>/titre</a:t>
            </a:r>
            <a:r>
              <a:rPr lang="fr-FR" i="1" dirty="0" smtClean="0">
                <a:solidFill>
                  <a:schemeClr val="accent6"/>
                </a:solidFill>
              </a:rPr>
              <a:t>"/&gt;</a:t>
            </a:r>
          </a:p>
          <a:p>
            <a:pPr marL="419100" lvl="2" indent="0">
              <a:buSzPct val="130000"/>
              <a:buNone/>
            </a:pPr>
            <a:r>
              <a:rPr lang="fr-FR" i="1" dirty="0" smtClean="0">
                <a:solidFill>
                  <a:schemeClr val="accent6"/>
                </a:solidFill>
              </a:rPr>
              <a:t>&lt;</a:t>
            </a:r>
            <a:r>
              <a:rPr lang="fr-FR" i="1" dirty="0" err="1">
                <a:solidFill>
                  <a:schemeClr val="accent6"/>
                </a:solidFill>
              </a:rPr>
              <a:t>xsl:value-of</a:t>
            </a:r>
            <a:r>
              <a:rPr lang="fr-FR" i="1" dirty="0">
                <a:solidFill>
                  <a:schemeClr val="accent6"/>
                </a:solidFill>
              </a:rPr>
              <a:t> select</a:t>
            </a:r>
            <a:r>
              <a:rPr lang="fr-FR" i="1" dirty="0" smtClean="0">
                <a:solidFill>
                  <a:schemeClr val="accent6"/>
                </a:solidFill>
              </a:rPr>
              <a:t>="."/&gt;</a:t>
            </a:r>
            <a:r>
              <a:rPr lang="fr-FR" i="1" dirty="0">
                <a:solidFill>
                  <a:schemeClr val="accent6"/>
                </a:solidFill>
              </a:rPr>
              <a:t> </a:t>
            </a:r>
            <a:r>
              <a:rPr lang="fr-FR" i="1" dirty="0"/>
              <a:t>(la valeur de la balise courante)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De la valeur d'un attribut</a:t>
            </a:r>
            <a:endParaRPr lang="fr-FR" i="1" dirty="0"/>
          </a:p>
          <a:p>
            <a:pPr marL="419100" lvl="2" indent="0">
              <a:buSzPct val="130000"/>
              <a:buNone/>
            </a:pPr>
            <a:r>
              <a:rPr lang="fr-FR" i="1" dirty="0">
                <a:solidFill>
                  <a:schemeClr val="accent6"/>
                </a:solidFill>
              </a:rPr>
              <a:t>&lt;</a:t>
            </a:r>
            <a:r>
              <a:rPr lang="fr-FR" i="1" dirty="0" err="1">
                <a:solidFill>
                  <a:schemeClr val="accent6"/>
                </a:solidFill>
              </a:rPr>
              <a:t>xsl:value-of</a:t>
            </a:r>
            <a:r>
              <a:rPr lang="fr-FR" i="1" dirty="0">
                <a:solidFill>
                  <a:schemeClr val="accent6"/>
                </a:solidFill>
              </a:rPr>
              <a:t> select="</a:t>
            </a:r>
            <a:r>
              <a:rPr lang="fr-FR" i="1" dirty="0"/>
              <a:t>@titre</a:t>
            </a:r>
            <a:r>
              <a:rPr lang="fr-FR" i="1" dirty="0" smtClean="0">
                <a:solidFill>
                  <a:schemeClr val="accent6"/>
                </a:solidFill>
              </a:rPr>
              <a:t>"/&gt;</a:t>
            </a:r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Sélection de données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>
                <a:solidFill>
                  <a:schemeClr val="accent6"/>
                </a:solidFill>
              </a:rPr>
              <a:t>&lt;</a:t>
            </a:r>
            <a:r>
              <a:rPr lang="fr-FR" sz="1800" i="1" dirty="0" err="1">
                <a:solidFill>
                  <a:schemeClr val="accent6"/>
                </a:solidFill>
              </a:rPr>
              <a:t>xsl:for-each</a:t>
            </a:r>
            <a:r>
              <a:rPr lang="fr-FR" sz="1800" i="1" dirty="0">
                <a:solidFill>
                  <a:schemeClr val="accent6"/>
                </a:solidFill>
              </a:rPr>
              <a:t> select="</a:t>
            </a:r>
            <a:r>
              <a:rPr lang="fr-FR" i="1" dirty="0"/>
              <a:t>//contenu/paragraphe</a:t>
            </a:r>
            <a:r>
              <a:rPr lang="fr-FR" sz="1800" i="1" dirty="0" smtClean="0">
                <a:solidFill>
                  <a:schemeClr val="accent6"/>
                </a:solidFill>
              </a:rPr>
              <a:t>"&gt;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sz="1800" i="1" dirty="0">
                <a:solidFill>
                  <a:schemeClr val="accent6"/>
                </a:solidFill>
              </a:rPr>
              <a:t>&lt;</a:t>
            </a:r>
            <a:r>
              <a:rPr lang="fr-FR" sz="1800" i="1" dirty="0" err="1">
                <a:solidFill>
                  <a:schemeClr val="accent6"/>
                </a:solidFill>
              </a:rPr>
              <a:t>xsl:value-of</a:t>
            </a:r>
            <a:r>
              <a:rPr lang="fr-FR" sz="1800" i="1" dirty="0">
                <a:solidFill>
                  <a:schemeClr val="accent6"/>
                </a:solidFill>
              </a:rPr>
              <a:t> select</a:t>
            </a:r>
            <a:r>
              <a:rPr lang="fr-FR" sz="1800" i="1" dirty="0" smtClean="0">
                <a:solidFill>
                  <a:schemeClr val="accent6"/>
                </a:solidFill>
              </a:rPr>
              <a:t>="</a:t>
            </a:r>
            <a:r>
              <a:rPr lang="fr-FR" sz="1800" i="1" dirty="0" smtClean="0"/>
              <a:t>//contenu/paragraphe[titre</a:t>
            </a:r>
            <a:r>
              <a:rPr lang="fr-FR" sz="1800" i="1" dirty="0"/>
              <a:t>='Balises</a:t>
            </a:r>
            <a:r>
              <a:rPr lang="fr-FR" sz="1800" i="1" dirty="0" smtClean="0"/>
              <a:t>']</a:t>
            </a:r>
            <a:r>
              <a:rPr lang="fr-FR" sz="1800" i="1" dirty="0" smtClean="0">
                <a:solidFill>
                  <a:schemeClr val="accent6"/>
                </a:solidFill>
              </a:rPr>
              <a:t>"&gt;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sz="1800" i="1" dirty="0">
                <a:solidFill>
                  <a:schemeClr val="accent6"/>
                </a:solidFill>
              </a:rPr>
              <a:t>&lt;</a:t>
            </a:r>
            <a:r>
              <a:rPr lang="fr-FR" sz="1800" i="1" dirty="0" err="1">
                <a:solidFill>
                  <a:schemeClr val="accent6"/>
                </a:solidFill>
              </a:rPr>
              <a:t>xsl:if</a:t>
            </a:r>
            <a:r>
              <a:rPr lang="fr-FR" sz="1800" i="1" dirty="0">
                <a:solidFill>
                  <a:schemeClr val="accent6"/>
                </a:solidFill>
              </a:rPr>
              <a:t> test="</a:t>
            </a:r>
            <a:r>
              <a:rPr lang="fr-FR" sz="1800" i="1" dirty="0" err="1"/>
              <a:t>entete</a:t>
            </a:r>
            <a:r>
              <a:rPr lang="fr-FR" sz="1800" i="1" dirty="0"/>
              <a:t>/titre</a:t>
            </a:r>
            <a:r>
              <a:rPr lang="fr-FR" sz="1800" i="1" dirty="0">
                <a:solidFill>
                  <a:schemeClr val="accent6"/>
                </a:solidFill>
              </a:rPr>
              <a:t> != </a:t>
            </a:r>
            <a:r>
              <a:rPr lang="fr-FR" sz="1800" i="1" dirty="0" smtClean="0">
                <a:solidFill>
                  <a:schemeClr val="accent6"/>
                </a:solidFill>
              </a:rPr>
              <a:t>''"&gt;…&lt;/</a:t>
            </a:r>
            <a:r>
              <a:rPr lang="fr-FR" sz="1800" i="1" dirty="0" err="1">
                <a:solidFill>
                  <a:schemeClr val="accent6"/>
                </a:solidFill>
              </a:rPr>
              <a:t>xsl:if</a:t>
            </a:r>
            <a:r>
              <a:rPr lang="fr-FR" sz="1800" i="1" dirty="0" smtClean="0">
                <a:solidFill>
                  <a:schemeClr val="accent6"/>
                </a:solidFill>
              </a:rPr>
              <a:t>&gt;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sz="1800" b="1" i="1" dirty="0" smtClean="0">
                <a:solidFill>
                  <a:schemeClr val="accent6"/>
                </a:solidFill>
              </a:rPr>
              <a:t>…</a:t>
            </a:r>
            <a:endParaRPr lang="fr-FR" sz="1800" b="1" i="1" dirty="0">
              <a:solidFill>
                <a:schemeClr val="accent6"/>
              </a:solidFill>
            </a:endParaRPr>
          </a:p>
          <a:p>
            <a:pPr marL="381000" lvl="1" indent="-381000">
              <a:buSzPct val="130000"/>
              <a:buBlip>
                <a:blip r:embed="rId2"/>
              </a:buBlip>
            </a:pPr>
            <a:endParaRPr lang="fr-FR" i="1" dirty="0"/>
          </a:p>
        </p:txBody>
      </p:sp>
      <p:sp>
        <p:nvSpPr>
          <p:cNvPr id="5" name="Bouton d'action : Document 4">
            <a:hlinkClick r:id="rId3" action="ppaction://hlinkpres?slideindex=1&amp;slidetitle=" highlightClick="1"/>
          </p:cNvPr>
          <p:cNvSpPr/>
          <p:nvPr/>
        </p:nvSpPr>
        <p:spPr>
          <a:xfrm>
            <a:off x="6571072" y="864140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Bouton d'action : Document 5">
            <a:hlinkClick r:id="rId4" action="ppaction://hlinkfile" highlightClick="1"/>
          </p:cNvPr>
          <p:cNvSpPr/>
          <p:nvPr/>
        </p:nvSpPr>
        <p:spPr>
          <a:xfrm>
            <a:off x="7422310" y="3284984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38242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/>
              <a:t>XSL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dirty="0" smtClean="0"/>
              <a:t>Débogage</a:t>
            </a:r>
            <a:endParaRPr lang="fr-FR" dirty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Le </a:t>
            </a:r>
            <a:r>
              <a:rPr lang="fr-FR" dirty="0" err="1" smtClean="0"/>
              <a:t>débogeur</a:t>
            </a:r>
            <a:r>
              <a:rPr lang="fr-FR" dirty="0" smtClean="0"/>
              <a:t> intégré à tous les navigateur permet de consulter le code produit : la touche F12 permet d'y accéder dans I.E., Firefox et Chrome.</a:t>
            </a:r>
            <a:endParaRPr lang="fr-FR" dirty="0"/>
          </a:p>
          <a:p>
            <a:pPr marL="1219200" lvl="3" indent="-381000">
              <a:buSzPct val="130000"/>
              <a:buBlip>
                <a:blip r:embed="rId2"/>
              </a:buBlip>
            </a:pPr>
            <a:endParaRPr lang="fr-FR" sz="1800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851" y="2204863"/>
            <a:ext cx="6413485" cy="4331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677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/>
              <a:t>XSL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dirty="0" smtClean="0"/>
              <a:t>Débogage (suite)</a:t>
            </a:r>
            <a:endParaRPr lang="fr-FR" dirty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Très utile aussi pour déterminer les mises en forme utilisées et les class disponibles.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Utiliser la flèche permettant de pointer l'élément à "étudier" </a:t>
            </a:r>
            <a:endParaRPr lang="fr-FR" dirty="0"/>
          </a:p>
          <a:p>
            <a:pPr marL="1219200" lvl="3" indent="-381000">
              <a:buSzPct val="130000"/>
              <a:buBlip>
                <a:blip r:embed="rId2"/>
              </a:buBlip>
            </a:pPr>
            <a:endParaRPr lang="fr-FR" sz="1800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05702"/>
            <a:ext cx="26479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61" y="3086727"/>
            <a:ext cx="8419678" cy="3498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093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/>
              <a:t>XSL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dirty="0"/>
              <a:t>A vous de jouer :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Créer la même page HTML que celle du chapitre précédent en présentant votre fichier XML initial à l'aide d'un fichier </a:t>
            </a:r>
            <a:r>
              <a:rPr lang="fr-FR" dirty="0" err="1" smtClean="0"/>
              <a:t>XSL</a:t>
            </a:r>
            <a:r>
              <a:rPr lang="fr-FR" dirty="0" smtClean="0"/>
              <a:t>.</a:t>
            </a:r>
            <a:endParaRPr lang="fr-FR" dirty="0"/>
          </a:p>
          <a:p>
            <a:pPr marL="1219200" lvl="3" indent="-381000">
              <a:buSzPct val="130000"/>
              <a:buBlip>
                <a:blip r:embed="rId2"/>
              </a:buBlip>
            </a:pPr>
            <a:endParaRPr lang="fr-FR" sz="1800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sp>
        <p:nvSpPr>
          <p:cNvPr id="7" name="Organigramme : Multidocument 6"/>
          <p:cNvSpPr/>
          <p:nvPr/>
        </p:nvSpPr>
        <p:spPr>
          <a:xfrm>
            <a:off x="3347864" y="2420888"/>
            <a:ext cx="1728192" cy="792088"/>
          </a:xfrm>
          <a:prstGeom prst="flowChartMultidocumen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Exemple B5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05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76672"/>
            <a:ext cx="7920880" cy="561662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fr-FR" sz="2400" dirty="0" smtClean="0"/>
              <a:t>Justification des Technologies utilisées</a:t>
            </a:r>
          </a:p>
          <a:p>
            <a:pPr marL="1187450" lvl="1" indent="-514350">
              <a:buFont typeface="+mj-lt"/>
              <a:buAutoNum type="alphaUcPeriod"/>
            </a:pPr>
            <a:r>
              <a:rPr lang="fr-FR" sz="2000" dirty="0" err="1" smtClean="0"/>
              <a:t>PSD</a:t>
            </a:r>
            <a:r>
              <a:rPr lang="fr-FR" sz="2000" dirty="0" smtClean="0"/>
              <a:t> : questionnaire + internet explorer</a:t>
            </a:r>
          </a:p>
          <a:p>
            <a:pPr marL="1187450" lvl="1" indent="-514350">
              <a:buFont typeface="+mj-lt"/>
              <a:buAutoNum type="alphaUcPeriod"/>
            </a:pPr>
            <a:r>
              <a:rPr lang="fr-FR" sz="2000" dirty="0" smtClean="0"/>
              <a:t>1ères réalisations des sites</a:t>
            </a:r>
          </a:p>
          <a:p>
            <a:pPr marL="514350" indent="-514350">
              <a:buFont typeface="+mj-lt"/>
              <a:buAutoNum type="alphaUcPeriod"/>
            </a:pPr>
            <a:r>
              <a:rPr lang="fr-FR" sz="2400" dirty="0" smtClean="0"/>
              <a:t>Du XML à la page Web</a:t>
            </a:r>
            <a:endParaRPr lang="fr-FR" sz="2400" dirty="0"/>
          </a:p>
          <a:p>
            <a:pPr marL="1187450" lvl="1" indent="-514350">
              <a:buFont typeface="+mj-lt"/>
              <a:buAutoNum type="arabicPeriod"/>
            </a:pPr>
            <a:r>
              <a:rPr lang="fr-FR" sz="2000" dirty="0" smtClean="0"/>
              <a:t>XML</a:t>
            </a:r>
            <a:endParaRPr lang="fr-FR" sz="2000" dirty="0"/>
          </a:p>
          <a:p>
            <a:pPr marL="1187450" lvl="1" indent="-514350">
              <a:buFont typeface="+mj-lt"/>
              <a:buAutoNum type="arabicPeriod"/>
            </a:pPr>
            <a:r>
              <a:rPr lang="fr-FR" sz="2000" dirty="0" smtClean="0"/>
              <a:t>HTML &amp; </a:t>
            </a:r>
            <a:r>
              <a:rPr lang="fr-FR" sz="2000" dirty="0" err="1" smtClean="0"/>
              <a:t>CSS</a:t>
            </a:r>
            <a:endParaRPr lang="fr-FR" sz="2000" dirty="0" smtClean="0"/>
          </a:p>
          <a:p>
            <a:pPr marL="1187450" lvl="1" indent="-514350">
              <a:buFont typeface="+mj-lt"/>
              <a:buAutoNum type="arabicPeriod"/>
            </a:pPr>
            <a:r>
              <a:rPr lang="fr-FR" sz="2000" dirty="0" err="1" smtClean="0"/>
              <a:t>XSL</a:t>
            </a:r>
            <a:endParaRPr lang="fr-FR" sz="2000" dirty="0" smtClean="0"/>
          </a:p>
          <a:p>
            <a:pPr marL="514350" indent="-514350">
              <a:buFont typeface="+mj-lt"/>
              <a:buAutoNum type="alphaUcPeriod"/>
            </a:pPr>
            <a:r>
              <a:rPr lang="fr-FR" sz="2400" dirty="0" smtClean="0"/>
              <a:t>Affichage d’un dessin</a:t>
            </a:r>
          </a:p>
          <a:p>
            <a:pPr marL="1187450" lvl="1" indent="-514350">
              <a:buFont typeface="+mj-lt"/>
              <a:buAutoNum type="arabicPeriod"/>
            </a:pPr>
            <a:r>
              <a:rPr lang="fr-FR" sz="2000" dirty="0" err="1" smtClean="0"/>
              <a:t>SVG</a:t>
            </a:r>
            <a:endParaRPr lang="fr-FR" sz="2000" dirty="0" smtClean="0"/>
          </a:p>
          <a:p>
            <a:pPr marL="1187450" lvl="1" indent="-514350">
              <a:buFont typeface="+mj-lt"/>
              <a:buAutoNum type="arabicPeriod"/>
            </a:pPr>
            <a:r>
              <a:rPr lang="fr-FR" sz="2000" dirty="0" smtClean="0"/>
              <a:t>Du </a:t>
            </a:r>
            <a:r>
              <a:rPr lang="fr-FR" sz="2000" dirty="0" err="1" smtClean="0"/>
              <a:t>Xml</a:t>
            </a:r>
            <a:r>
              <a:rPr lang="fr-FR" sz="2000" dirty="0" smtClean="0"/>
              <a:t> au </a:t>
            </a:r>
            <a:r>
              <a:rPr lang="fr-FR" sz="2000" dirty="0" err="1" smtClean="0"/>
              <a:t>SVG</a:t>
            </a:r>
            <a:endParaRPr lang="fr-FR" sz="2000" dirty="0" smtClean="0"/>
          </a:p>
          <a:p>
            <a:pPr marL="514350" indent="-514350">
              <a:buFont typeface="+mj-lt"/>
              <a:buAutoNum type="alphaUcPeriod"/>
            </a:pPr>
            <a:r>
              <a:rPr lang="fr-FR" sz="2400" dirty="0" smtClean="0"/>
              <a:t>Affichage aux Postes</a:t>
            </a:r>
          </a:p>
          <a:p>
            <a:pPr marL="1187450" lvl="1" indent="-514350">
              <a:buFont typeface="+mj-lt"/>
              <a:buAutoNum type="arabicPeriod"/>
            </a:pPr>
            <a:r>
              <a:rPr lang="fr-FR" sz="2000" dirty="0" smtClean="0"/>
              <a:t>Affichage "simple"</a:t>
            </a:r>
          </a:p>
          <a:p>
            <a:pPr marL="1187450" lvl="1" indent="-514350">
              <a:buFont typeface="+mj-lt"/>
              <a:buAutoNum type="arabicPeriod"/>
            </a:pPr>
            <a:r>
              <a:rPr lang="fr-FR" sz="2000" dirty="0" smtClean="0"/>
              <a:t>Affichage via </a:t>
            </a:r>
            <a:r>
              <a:rPr lang="fr-FR" sz="2000" dirty="0" err="1" smtClean="0"/>
              <a:t>template</a:t>
            </a:r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633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 smtClean="0"/>
              <a:t>XSL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i="1" dirty="0" smtClean="0"/>
              <a:t>Les variables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ATTENTION</a:t>
            </a:r>
            <a:r>
              <a:rPr lang="fr-FR" i="1" dirty="0" smtClean="0"/>
              <a:t> : Les variables n'existent plus en dehors de la balise où elles ont été créées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Initialisation</a:t>
            </a:r>
          </a:p>
          <a:p>
            <a:pPr marL="419100" lvl="2" indent="0">
              <a:buSzPct val="130000"/>
              <a:buNone/>
            </a:pPr>
            <a:r>
              <a:rPr lang="fr-FR" i="1" dirty="0">
                <a:solidFill>
                  <a:schemeClr val="accent6"/>
                </a:solidFill>
              </a:rPr>
              <a:t>&lt;</a:t>
            </a:r>
            <a:r>
              <a:rPr lang="fr-FR" i="1" dirty="0" err="1">
                <a:solidFill>
                  <a:schemeClr val="accent6"/>
                </a:solidFill>
              </a:rPr>
              <a:t>xsl:variable</a:t>
            </a:r>
            <a:r>
              <a:rPr lang="fr-FR" i="1" dirty="0">
                <a:solidFill>
                  <a:schemeClr val="accent6"/>
                </a:solidFill>
              </a:rPr>
              <a:t> </a:t>
            </a:r>
            <a:r>
              <a:rPr lang="fr-FR" i="1" dirty="0" err="1">
                <a:solidFill>
                  <a:schemeClr val="accent6"/>
                </a:solidFill>
              </a:rPr>
              <a:t>name</a:t>
            </a:r>
            <a:r>
              <a:rPr lang="fr-FR" i="1" dirty="0" smtClean="0">
                <a:solidFill>
                  <a:schemeClr val="accent6"/>
                </a:solidFill>
              </a:rPr>
              <a:t>="</a:t>
            </a:r>
            <a:r>
              <a:rPr lang="fr-FR" i="1" dirty="0" err="1" smtClean="0">
                <a:solidFill>
                  <a:schemeClr val="accent6"/>
                </a:solidFill>
              </a:rPr>
              <a:t>maVariable</a:t>
            </a:r>
            <a:r>
              <a:rPr lang="fr-FR" i="1" dirty="0" smtClean="0">
                <a:solidFill>
                  <a:schemeClr val="accent6"/>
                </a:solidFill>
              </a:rPr>
              <a:t>" </a:t>
            </a:r>
            <a:r>
              <a:rPr lang="fr-FR" i="1" dirty="0">
                <a:solidFill>
                  <a:schemeClr val="accent6"/>
                </a:solidFill>
              </a:rPr>
              <a:t>select</a:t>
            </a:r>
            <a:r>
              <a:rPr lang="fr-FR" i="1" dirty="0" smtClean="0">
                <a:solidFill>
                  <a:schemeClr val="accent6"/>
                </a:solidFill>
              </a:rPr>
              <a:t>="</a:t>
            </a:r>
            <a:r>
              <a:rPr lang="fr-FR" i="1" dirty="0"/>
              <a:t>//</a:t>
            </a:r>
            <a:r>
              <a:rPr lang="fr-FR" i="1" dirty="0" err="1" smtClean="0"/>
              <a:t>entete</a:t>
            </a:r>
            <a:r>
              <a:rPr lang="fr-FR" i="1" dirty="0" smtClean="0"/>
              <a:t>/titre</a:t>
            </a:r>
            <a:r>
              <a:rPr lang="fr-FR" i="1" dirty="0" smtClean="0">
                <a:solidFill>
                  <a:schemeClr val="accent6"/>
                </a:solidFill>
              </a:rPr>
              <a:t>"/&gt;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Utilisation</a:t>
            </a:r>
          </a:p>
          <a:p>
            <a:pPr marL="419100" lvl="2" indent="0">
              <a:buSzPct val="130000"/>
              <a:buNone/>
            </a:pPr>
            <a:r>
              <a:rPr lang="fr-FR" i="1" dirty="0" smtClean="0">
                <a:solidFill>
                  <a:schemeClr val="accent6"/>
                </a:solidFill>
              </a:rPr>
              <a:t>&lt;</a:t>
            </a:r>
            <a:r>
              <a:rPr lang="fr-FR" i="1" dirty="0" err="1">
                <a:solidFill>
                  <a:schemeClr val="accent6"/>
                </a:solidFill>
              </a:rPr>
              <a:t>xsl:value-of</a:t>
            </a:r>
            <a:r>
              <a:rPr lang="fr-FR" i="1" dirty="0">
                <a:solidFill>
                  <a:schemeClr val="accent6"/>
                </a:solidFill>
              </a:rPr>
              <a:t> select</a:t>
            </a:r>
            <a:r>
              <a:rPr lang="fr-FR" i="1" dirty="0" smtClean="0">
                <a:solidFill>
                  <a:schemeClr val="accent6"/>
                </a:solidFill>
              </a:rPr>
              <a:t>="$</a:t>
            </a:r>
            <a:r>
              <a:rPr lang="fr-FR" i="1" dirty="0" err="1" smtClean="0">
                <a:solidFill>
                  <a:schemeClr val="accent6"/>
                </a:solidFill>
              </a:rPr>
              <a:t>maVariable</a:t>
            </a:r>
            <a:r>
              <a:rPr lang="fr-FR" i="1" dirty="0" smtClean="0">
                <a:solidFill>
                  <a:schemeClr val="accent6"/>
                </a:solidFill>
              </a:rPr>
              <a:t>"/&gt;</a:t>
            </a:r>
            <a:endParaRPr lang="fr-FR" i="1" dirty="0" smtClean="0"/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Portée</a:t>
            </a:r>
          </a:p>
          <a:p>
            <a:pPr marL="419100" lvl="2" indent="0">
              <a:buSzPct val="130000"/>
              <a:buNone/>
            </a:pPr>
            <a:r>
              <a:rPr lang="fr-FR" i="1" dirty="0">
                <a:solidFill>
                  <a:schemeClr val="accent6"/>
                </a:solidFill>
              </a:rPr>
              <a:t>&lt;</a:t>
            </a:r>
            <a:r>
              <a:rPr lang="fr-FR" i="1" dirty="0" err="1">
                <a:solidFill>
                  <a:schemeClr val="accent6"/>
                </a:solidFill>
              </a:rPr>
              <a:t>xsl:if</a:t>
            </a:r>
            <a:r>
              <a:rPr lang="fr-FR" i="1" dirty="0">
                <a:solidFill>
                  <a:schemeClr val="accent6"/>
                </a:solidFill>
              </a:rPr>
              <a:t> test="</a:t>
            </a:r>
            <a:r>
              <a:rPr lang="fr-FR" i="1" dirty="0" err="1"/>
              <a:t>entete</a:t>
            </a:r>
            <a:r>
              <a:rPr lang="fr-FR" i="1" dirty="0"/>
              <a:t>/titre</a:t>
            </a:r>
            <a:r>
              <a:rPr lang="fr-FR" i="1" dirty="0">
                <a:solidFill>
                  <a:schemeClr val="accent6"/>
                </a:solidFill>
              </a:rPr>
              <a:t> != </a:t>
            </a:r>
            <a:r>
              <a:rPr lang="fr-FR" i="1" dirty="0" smtClean="0">
                <a:solidFill>
                  <a:schemeClr val="accent6"/>
                </a:solidFill>
              </a:rPr>
              <a:t>''"&gt;</a:t>
            </a:r>
          </a:p>
          <a:p>
            <a:pPr marL="419100" lvl="2" indent="0">
              <a:buSzPct val="130000"/>
              <a:buNone/>
            </a:pPr>
            <a:r>
              <a:rPr lang="fr-FR" i="1" dirty="0" smtClean="0">
                <a:solidFill>
                  <a:schemeClr val="accent6"/>
                </a:solidFill>
              </a:rPr>
              <a:t>	</a:t>
            </a:r>
            <a:r>
              <a:rPr lang="fr-FR" i="1" dirty="0">
                <a:solidFill>
                  <a:schemeClr val="accent6"/>
                </a:solidFill>
              </a:rPr>
              <a:t> &lt;</a:t>
            </a:r>
            <a:r>
              <a:rPr lang="fr-FR" i="1" dirty="0" err="1">
                <a:solidFill>
                  <a:schemeClr val="accent6"/>
                </a:solidFill>
              </a:rPr>
              <a:t>xsl:variable</a:t>
            </a:r>
            <a:r>
              <a:rPr lang="fr-FR" i="1" dirty="0">
                <a:solidFill>
                  <a:schemeClr val="accent6"/>
                </a:solidFill>
              </a:rPr>
              <a:t> </a:t>
            </a:r>
            <a:r>
              <a:rPr lang="fr-FR" i="1" dirty="0" err="1">
                <a:solidFill>
                  <a:schemeClr val="accent6"/>
                </a:solidFill>
              </a:rPr>
              <a:t>name</a:t>
            </a:r>
            <a:r>
              <a:rPr lang="fr-FR" i="1" dirty="0">
                <a:solidFill>
                  <a:schemeClr val="accent6"/>
                </a:solidFill>
              </a:rPr>
              <a:t>="</a:t>
            </a:r>
            <a:r>
              <a:rPr lang="fr-FR" i="1" dirty="0" err="1">
                <a:solidFill>
                  <a:schemeClr val="accent6"/>
                </a:solidFill>
              </a:rPr>
              <a:t>maVariable</a:t>
            </a:r>
            <a:r>
              <a:rPr lang="fr-FR" i="1" dirty="0">
                <a:solidFill>
                  <a:schemeClr val="accent6"/>
                </a:solidFill>
              </a:rPr>
              <a:t>" select="</a:t>
            </a:r>
            <a:r>
              <a:rPr lang="fr-FR" i="1" dirty="0"/>
              <a:t>//</a:t>
            </a:r>
            <a:r>
              <a:rPr lang="fr-FR" i="1" dirty="0" err="1"/>
              <a:t>entete</a:t>
            </a:r>
            <a:r>
              <a:rPr lang="fr-FR" i="1" dirty="0"/>
              <a:t>/titre</a:t>
            </a:r>
            <a:r>
              <a:rPr lang="fr-FR" i="1" dirty="0">
                <a:solidFill>
                  <a:schemeClr val="accent6"/>
                </a:solidFill>
              </a:rPr>
              <a:t>"/&gt;</a:t>
            </a:r>
            <a:endParaRPr lang="fr-FR" i="1" dirty="0" smtClean="0">
              <a:solidFill>
                <a:schemeClr val="accent6"/>
              </a:solidFill>
            </a:endParaRPr>
          </a:p>
          <a:p>
            <a:pPr marL="419100" lvl="2" indent="0">
              <a:buSzPct val="130000"/>
              <a:buNone/>
            </a:pPr>
            <a:r>
              <a:rPr lang="fr-FR" i="1" dirty="0" smtClean="0">
                <a:solidFill>
                  <a:schemeClr val="accent6"/>
                </a:solidFill>
              </a:rPr>
              <a:t>&lt;/</a:t>
            </a:r>
            <a:r>
              <a:rPr lang="fr-FR" i="1" dirty="0" err="1">
                <a:solidFill>
                  <a:schemeClr val="accent6"/>
                </a:solidFill>
              </a:rPr>
              <a:t>xsl:if</a:t>
            </a:r>
            <a:r>
              <a:rPr lang="fr-FR" i="1" dirty="0" smtClean="0">
                <a:solidFill>
                  <a:schemeClr val="accent6"/>
                </a:solidFill>
              </a:rPr>
              <a:t>&gt;</a:t>
            </a:r>
          </a:p>
          <a:p>
            <a:pPr marL="419100" lvl="2" indent="0">
              <a:buSzPct val="130000"/>
              <a:buNone/>
            </a:pPr>
            <a:r>
              <a:rPr lang="fr-FR" i="1" dirty="0">
                <a:solidFill>
                  <a:schemeClr val="accent6"/>
                </a:solidFill>
              </a:rPr>
              <a:t>&lt;</a:t>
            </a:r>
            <a:r>
              <a:rPr lang="fr-FR" i="1" dirty="0" err="1">
                <a:solidFill>
                  <a:schemeClr val="accent6"/>
                </a:solidFill>
              </a:rPr>
              <a:t>xsl:value-of</a:t>
            </a:r>
            <a:r>
              <a:rPr lang="fr-FR" i="1" dirty="0">
                <a:solidFill>
                  <a:schemeClr val="accent6"/>
                </a:solidFill>
              </a:rPr>
              <a:t> select="</a:t>
            </a:r>
            <a:r>
              <a:rPr lang="fr-FR" b="1" i="1" dirty="0">
                <a:solidFill>
                  <a:schemeClr val="accent1"/>
                </a:solidFill>
              </a:rPr>
              <a:t>$</a:t>
            </a:r>
            <a:r>
              <a:rPr lang="fr-FR" b="1" i="1" dirty="0" err="1">
                <a:solidFill>
                  <a:schemeClr val="accent1"/>
                </a:solidFill>
              </a:rPr>
              <a:t>maVariable</a:t>
            </a:r>
            <a:r>
              <a:rPr lang="fr-FR" i="1" dirty="0" smtClean="0">
                <a:solidFill>
                  <a:schemeClr val="accent6"/>
                </a:solidFill>
              </a:rPr>
              <a:t>"/&gt;</a:t>
            </a:r>
            <a:endParaRPr lang="fr-FR" i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sp>
        <p:nvSpPr>
          <p:cNvPr id="7" name="Interdiction 6"/>
          <p:cNvSpPr/>
          <p:nvPr/>
        </p:nvSpPr>
        <p:spPr>
          <a:xfrm>
            <a:off x="6012160" y="4797152"/>
            <a:ext cx="936104" cy="936104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 flipH="1">
            <a:off x="5214011" y="5265204"/>
            <a:ext cx="72008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71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 smtClean="0"/>
              <a:t>XSL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i="1" dirty="0" smtClean="0"/>
              <a:t>Les Sous-programmes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Il est possible d'appeler des sous-programmes : </a:t>
            </a:r>
            <a:r>
              <a:rPr lang="fr-FR" b="1" i="1" dirty="0" err="1" smtClean="0"/>
              <a:t>template</a:t>
            </a:r>
            <a:endParaRPr lang="fr-FR" b="1" i="1" dirty="0" smtClean="0"/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La récurrence est possible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On peut transmettre des paramètres (rappel : les variables ne sont pas transmises =&gt; utilisation paramètres importante)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Les sous-programmes peuvent être dans des fichiers externes.</a:t>
            </a:r>
            <a:endParaRPr lang="fr-FR" i="1" dirty="0"/>
          </a:p>
        </p:txBody>
      </p:sp>
      <p:sp>
        <p:nvSpPr>
          <p:cNvPr id="5" name="Bouton d'action : Document 4">
            <a:hlinkClick r:id="rId4" action="ppaction://hlinkfile" highlightClick="1"/>
          </p:cNvPr>
          <p:cNvSpPr/>
          <p:nvPr/>
        </p:nvSpPr>
        <p:spPr>
          <a:xfrm>
            <a:off x="6084168" y="3429000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88972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 smtClean="0"/>
              <a:t>XSL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i="1" dirty="0" smtClean="0"/>
              <a:t>L'appel d'un Template</a:t>
            </a:r>
          </a:p>
          <a:p>
            <a:pPr marL="0" indent="-673100">
              <a:buNone/>
            </a:pPr>
            <a:r>
              <a:rPr lang="fr-FR" sz="2000" i="1" dirty="0">
                <a:solidFill>
                  <a:schemeClr val="accent6"/>
                </a:solidFill>
              </a:rPr>
              <a:t>&lt;</a:t>
            </a:r>
            <a:r>
              <a:rPr lang="fr-FR" sz="2000" i="1" dirty="0" err="1">
                <a:solidFill>
                  <a:schemeClr val="accent6"/>
                </a:solidFill>
              </a:rPr>
              <a:t>xsl:call-template</a:t>
            </a:r>
            <a:r>
              <a:rPr lang="fr-FR" sz="2000" i="1" dirty="0">
                <a:solidFill>
                  <a:schemeClr val="accent6"/>
                </a:solidFill>
              </a:rPr>
              <a:t> </a:t>
            </a:r>
            <a:r>
              <a:rPr lang="fr-FR" sz="2000" i="1" dirty="0" err="1">
                <a:solidFill>
                  <a:schemeClr val="accent6"/>
                </a:solidFill>
              </a:rPr>
              <a:t>name</a:t>
            </a:r>
            <a:r>
              <a:rPr lang="fr-FR" sz="2000" i="1" dirty="0" smtClean="0">
                <a:solidFill>
                  <a:schemeClr val="accent6"/>
                </a:solidFill>
              </a:rPr>
              <a:t>="</a:t>
            </a:r>
            <a:r>
              <a:rPr lang="fr-FR" sz="2000" i="1" dirty="0"/>
              <a:t> </a:t>
            </a:r>
            <a:r>
              <a:rPr lang="fr-FR" sz="2000" i="1" dirty="0" err="1"/>
              <a:t>templateRef</a:t>
            </a:r>
            <a:r>
              <a:rPr lang="fr-FR" sz="2000" i="1" dirty="0"/>
              <a:t> </a:t>
            </a:r>
            <a:r>
              <a:rPr lang="fr-FR" sz="2000" i="1" dirty="0" smtClean="0">
                <a:solidFill>
                  <a:schemeClr val="accent6"/>
                </a:solidFill>
              </a:rPr>
              <a:t>"&gt;</a:t>
            </a:r>
            <a:endParaRPr lang="fr-FR" sz="2000" i="1" dirty="0">
              <a:solidFill>
                <a:schemeClr val="accent6"/>
              </a:solidFill>
            </a:endParaRPr>
          </a:p>
          <a:p>
            <a:pPr marL="0" indent="-673100">
              <a:buNone/>
            </a:pPr>
            <a:r>
              <a:rPr lang="fr-FR" sz="2000" i="1" dirty="0">
                <a:solidFill>
                  <a:schemeClr val="accent6"/>
                </a:solidFill>
              </a:rPr>
              <a:t>	&lt;</a:t>
            </a:r>
            <a:r>
              <a:rPr lang="fr-FR" sz="2000" i="1" dirty="0" err="1">
                <a:solidFill>
                  <a:schemeClr val="accent6"/>
                </a:solidFill>
              </a:rPr>
              <a:t>xsl:with-param</a:t>
            </a:r>
            <a:r>
              <a:rPr lang="fr-FR" sz="2000" i="1" dirty="0">
                <a:solidFill>
                  <a:schemeClr val="accent6"/>
                </a:solidFill>
              </a:rPr>
              <a:t> </a:t>
            </a:r>
            <a:r>
              <a:rPr lang="fr-FR" sz="2000" i="1" dirty="0" err="1">
                <a:solidFill>
                  <a:schemeClr val="accent6"/>
                </a:solidFill>
              </a:rPr>
              <a:t>name</a:t>
            </a:r>
            <a:r>
              <a:rPr lang="fr-FR" sz="2000" i="1" dirty="0" smtClean="0">
                <a:solidFill>
                  <a:schemeClr val="accent6"/>
                </a:solidFill>
              </a:rPr>
              <a:t>="</a:t>
            </a:r>
            <a:r>
              <a:rPr lang="fr-FR" sz="2000" i="1" dirty="0"/>
              <a:t> </a:t>
            </a:r>
            <a:r>
              <a:rPr lang="fr-FR" sz="2000" i="1" dirty="0" err="1"/>
              <a:t>parametre</a:t>
            </a:r>
            <a:r>
              <a:rPr lang="fr-FR" sz="2000" i="1" dirty="0"/>
              <a:t> </a:t>
            </a:r>
            <a:r>
              <a:rPr lang="fr-FR" sz="2000" i="1" dirty="0" smtClean="0"/>
              <a:t>1</a:t>
            </a:r>
            <a:r>
              <a:rPr lang="fr-FR" sz="2000" i="1" dirty="0" smtClean="0">
                <a:solidFill>
                  <a:schemeClr val="accent6"/>
                </a:solidFill>
              </a:rPr>
              <a:t>" </a:t>
            </a:r>
            <a:r>
              <a:rPr lang="fr-FR" sz="2000" i="1" dirty="0">
                <a:solidFill>
                  <a:schemeClr val="accent6"/>
                </a:solidFill>
              </a:rPr>
              <a:t>select="</a:t>
            </a:r>
            <a:r>
              <a:rPr lang="fr-FR" sz="2000" i="1" dirty="0" smtClean="0">
                <a:solidFill>
                  <a:schemeClr val="accent6"/>
                </a:solidFill>
              </a:rPr>
              <a:t>'Cste1'"/&gt;</a:t>
            </a:r>
            <a:endParaRPr lang="fr-FR" sz="2000" i="1" dirty="0">
              <a:solidFill>
                <a:schemeClr val="accent6"/>
              </a:solidFill>
            </a:endParaRPr>
          </a:p>
          <a:p>
            <a:pPr marL="0" indent="-673100">
              <a:buNone/>
            </a:pPr>
            <a:r>
              <a:rPr lang="fr-FR" sz="2000" i="1" dirty="0">
                <a:solidFill>
                  <a:schemeClr val="accent6"/>
                </a:solidFill>
              </a:rPr>
              <a:t>	&lt;</a:t>
            </a:r>
            <a:r>
              <a:rPr lang="fr-FR" sz="2000" i="1" dirty="0" err="1">
                <a:solidFill>
                  <a:schemeClr val="accent6"/>
                </a:solidFill>
              </a:rPr>
              <a:t>xsl:with-param</a:t>
            </a:r>
            <a:r>
              <a:rPr lang="fr-FR" sz="2000" i="1" dirty="0">
                <a:solidFill>
                  <a:schemeClr val="accent6"/>
                </a:solidFill>
              </a:rPr>
              <a:t> </a:t>
            </a:r>
            <a:r>
              <a:rPr lang="fr-FR" sz="2000" i="1" dirty="0" err="1">
                <a:solidFill>
                  <a:schemeClr val="accent6"/>
                </a:solidFill>
              </a:rPr>
              <a:t>name</a:t>
            </a:r>
            <a:r>
              <a:rPr lang="fr-FR" sz="2000" i="1" dirty="0" smtClean="0">
                <a:solidFill>
                  <a:schemeClr val="accent6"/>
                </a:solidFill>
              </a:rPr>
              <a:t>="</a:t>
            </a:r>
            <a:r>
              <a:rPr lang="fr-FR" sz="2000" i="1" dirty="0" err="1" smtClean="0"/>
              <a:t>parametre</a:t>
            </a:r>
            <a:r>
              <a:rPr lang="fr-FR" sz="2000" i="1" dirty="0" smtClean="0"/>
              <a:t> 2</a:t>
            </a:r>
            <a:r>
              <a:rPr lang="fr-FR" sz="2000" i="1" dirty="0" smtClean="0">
                <a:solidFill>
                  <a:schemeClr val="accent6"/>
                </a:solidFill>
              </a:rPr>
              <a:t>" </a:t>
            </a:r>
            <a:r>
              <a:rPr lang="fr-FR" sz="2000" i="1" dirty="0">
                <a:solidFill>
                  <a:schemeClr val="accent6"/>
                </a:solidFill>
              </a:rPr>
              <a:t>select</a:t>
            </a:r>
            <a:r>
              <a:rPr lang="fr-FR" sz="2000" i="1" dirty="0" smtClean="0">
                <a:solidFill>
                  <a:schemeClr val="accent6"/>
                </a:solidFill>
              </a:rPr>
              <a:t>="$Var1"/&gt;</a:t>
            </a:r>
            <a:endParaRPr lang="fr-FR" sz="2000" i="1" dirty="0">
              <a:solidFill>
                <a:schemeClr val="accent6"/>
              </a:solidFill>
            </a:endParaRPr>
          </a:p>
          <a:p>
            <a:pPr marL="0" indent="-673100">
              <a:buNone/>
            </a:pPr>
            <a:r>
              <a:rPr lang="fr-FR" sz="2000" i="1" dirty="0">
                <a:solidFill>
                  <a:schemeClr val="accent6"/>
                </a:solidFill>
              </a:rPr>
              <a:t>&lt;/</a:t>
            </a:r>
            <a:r>
              <a:rPr lang="fr-FR" sz="2000" i="1" dirty="0" err="1" smtClean="0">
                <a:solidFill>
                  <a:schemeClr val="accent6"/>
                </a:solidFill>
              </a:rPr>
              <a:t>xsl:call-template</a:t>
            </a:r>
            <a:r>
              <a:rPr lang="fr-FR" sz="2000" i="1" dirty="0" smtClean="0">
                <a:solidFill>
                  <a:schemeClr val="accent6"/>
                </a:solidFill>
              </a:rPr>
              <a:t>&gt;</a:t>
            </a:r>
          </a:p>
          <a:p>
            <a:pPr marL="0" indent="-673100">
              <a:buNone/>
            </a:pPr>
            <a:endParaRPr lang="fr-FR" sz="2000" i="1" dirty="0">
              <a:solidFill>
                <a:schemeClr val="accent6"/>
              </a:solidFill>
            </a:endParaRPr>
          </a:p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i="1" dirty="0" smtClean="0"/>
              <a:t>Structure d'un Template</a:t>
            </a:r>
          </a:p>
          <a:p>
            <a:pPr marL="0" indent="-673100">
              <a:buNone/>
            </a:pPr>
            <a:r>
              <a:rPr lang="fr-FR" sz="2000" i="1" dirty="0">
                <a:solidFill>
                  <a:schemeClr val="accent6"/>
                </a:solidFill>
              </a:rPr>
              <a:t>&lt;</a:t>
            </a:r>
            <a:r>
              <a:rPr lang="fr-FR" sz="2000" i="1" dirty="0" err="1">
                <a:solidFill>
                  <a:schemeClr val="accent6"/>
                </a:solidFill>
              </a:rPr>
              <a:t>xsl:template</a:t>
            </a:r>
            <a:r>
              <a:rPr lang="fr-FR" sz="2000" i="1" dirty="0">
                <a:solidFill>
                  <a:schemeClr val="accent6"/>
                </a:solidFill>
              </a:rPr>
              <a:t> </a:t>
            </a:r>
            <a:r>
              <a:rPr lang="fr-FR" sz="2000" i="1" dirty="0" err="1">
                <a:solidFill>
                  <a:schemeClr val="accent6"/>
                </a:solidFill>
              </a:rPr>
              <a:t>name</a:t>
            </a:r>
            <a:r>
              <a:rPr lang="fr-FR" sz="2000" i="1" dirty="0">
                <a:solidFill>
                  <a:schemeClr val="accent6"/>
                </a:solidFill>
              </a:rPr>
              <a:t>="</a:t>
            </a:r>
            <a:r>
              <a:rPr lang="fr-FR" sz="2000" i="1" dirty="0" err="1"/>
              <a:t>templateRef</a:t>
            </a:r>
            <a:r>
              <a:rPr lang="fr-FR" sz="2000" i="1" dirty="0">
                <a:solidFill>
                  <a:schemeClr val="accent6"/>
                </a:solidFill>
              </a:rPr>
              <a:t>"&gt;</a:t>
            </a:r>
          </a:p>
          <a:p>
            <a:pPr marL="0" indent="-673100">
              <a:buNone/>
            </a:pPr>
            <a:r>
              <a:rPr lang="fr-FR" sz="2000" i="1" dirty="0">
                <a:solidFill>
                  <a:schemeClr val="accent6"/>
                </a:solidFill>
              </a:rPr>
              <a:t>	&lt;</a:t>
            </a:r>
            <a:r>
              <a:rPr lang="fr-FR" sz="2000" i="1" dirty="0" err="1">
                <a:solidFill>
                  <a:schemeClr val="accent6"/>
                </a:solidFill>
              </a:rPr>
              <a:t>xsl:param</a:t>
            </a:r>
            <a:r>
              <a:rPr lang="fr-FR" sz="2000" i="1" dirty="0">
                <a:solidFill>
                  <a:schemeClr val="accent6"/>
                </a:solidFill>
              </a:rPr>
              <a:t> </a:t>
            </a:r>
            <a:r>
              <a:rPr lang="fr-FR" sz="2000" i="1" dirty="0" err="1">
                <a:solidFill>
                  <a:schemeClr val="accent6"/>
                </a:solidFill>
              </a:rPr>
              <a:t>name</a:t>
            </a:r>
            <a:r>
              <a:rPr lang="fr-FR" sz="2000" i="1" dirty="0">
                <a:solidFill>
                  <a:schemeClr val="accent6"/>
                </a:solidFill>
              </a:rPr>
              <a:t>="</a:t>
            </a:r>
            <a:r>
              <a:rPr lang="fr-FR" sz="2000" i="1" dirty="0" err="1"/>
              <a:t>parametre</a:t>
            </a:r>
            <a:r>
              <a:rPr lang="fr-FR" sz="2000" i="1" dirty="0"/>
              <a:t> 1</a:t>
            </a:r>
            <a:r>
              <a:rPr lang="fr-FR" sz="2000" i="1" dirty="0">
                <a:solidFill>
                  <a:schemeClr val="accent6"/>
                </a:solidFill>
              </a:rPr>
              <a:t>"/&gt;</a:t>
            </a:r>
          </a:p>
          <a:p>
            <a:pPr marL="0" indent="-673100">
              <a:buNone/>
            </a:pPr>
            <a:r>
              <a:rPr lang="fr-FR" sz="2000" i="1" dirty="0">
                <a:solidFill>
                  <a:schemeClr val="accent6"/>
                </a:solidFill>
              </a:rPr>
              <a:t>	&lt;</a:t>
            </a:r>
            <a:r>
              <a:rPr lang="fr-FR" sz="2000" i="1" dirty="0" err="1">
                <a:solidFill>
                  <a:schemeClr val="accent6"/>
                </a:solidFill>
              </a:rPr>
              <a:t>xsl:param</a:t>
            </a:r>
            <a:r>
              <a:rPr lang="fr-FR" sz="2000" i="1" dirty="0">
                <a:solidFill>
                  <a:schemeClr val="accent6"/>
                </a:solidFill>
              </a:rPr>
              <a:t> </a:t>
            </a:r>
            <a:r>
              <a:rPr lang="fr-FR" sz="2000" i="1" dirty="0" err="1">
                <a:solidFill>
                  <a:schemeClr val="accent6"/>
                </a:solidFill>
              </a:rPr>
              <a:t>name</a:t>
            </a:r>
            <a:r>
              <a:rPr lang="fr-FR" sz="2000" i="1" dirty="0">
                <a:solidFill>
                  <a:schemeClr val="accent6"/>
                </a:solidFill>
              </a:rPr>
              <a:t>="</a:t>
            </a:r>
            <a:r>
              <a:rPr lang="fr-FR" sz="2000" i="1" dirty="0"/>
              <a:t> </a:t>
            </a:r>
            <a:r>
              <a:rPr lang="fr-FR" sz="2000" i="1" dirty="0" err="1"/>
              <a:t>parametre</a:t>
            </a:r>
            <a:r>
              <a:rPr lang="fr-FR" sz="2000" i="1" dirty="0"/>
              <a:t> 2</a:t>
            </a:r>
            <a:r>
              <a:rPr lang="fr-FR" sz="2000" i="1" dirty="0">
                <a:solidFill>
                  <a:schemeClr val="accent6"/>
                </a:solidFill>
              </a:rPr>
              <a:t>"/&gt;</a:t>
            </a:r>
          </a:p>
          <a:p>
            <a:pPr marL="0" indent="-673100">
              <a:buNone/>
            </a:pPr>
            <a:r>
              <a:rPr lang="fr-FR" sz="2000" i="1" dirty="0">
                <a:solidFill>
                  <a:schemeClr val="accent6"/>
                </a:solidFill>
              </a:rPr>
              <a:t>	</a:t>
            </a:r>
            <a:r>
              <a:rPr lang="fr-FR" sz="2000" i="1" dirty="0" smtClean="0">
                <a:solidFill>
                  <a:schemeClr val="accent6"/>
                </a:solidFill>
              </a:rPr>
              <a:t>…</a:t>
            </a:r>
          </a:p>
          <a:p>
            <a:pPr marL="0" indent="-673100">
              <a:buNone/>
            </a:pPr>
            <a:r>
              <a:rPr lang="fr-FR" sz="2000" i="1" dirty="0">
                <a:solidFill>
                  <a:schemeClr val="accent6"/>
                </a:solidFill>
              </a:rPr>
              <a:t>	</a:t>
            </a:r>
            <a:r>
              <a:rPr lang="en-US" sz="2000" i="1" dirty="0" smtClean="0">
                <a:solidFill>
                  <a:schemeClr val="accent6"/>
                </a:solidFill>
              </a:rPr>
              <a:t>&lt;</a:t>
            </a:r>
            <a:r>
              <a:rPr lang="en-US" sz="2000" i="1" dirty="0" err="1">
                <a:solidFill>
                  <a:schemeClr val="accent6"/>
                </a:solidFill>
              </a:rPr>
              <a:t>xsl:value-of</a:t>
            </a:r>
            <a:r>
              <a:rPr lang="en-US" sz="2000" i="1" dirty="0">
                <a:solidFill>
                  <a:schemeClr val="accent6"/>
                </a:solidFill>
              </a:rPr>
              <a:t> </a:t>
            </a:r>
            <a:r>
              <a:rPr lang="en-US" sz="2000" i="1" dirty="0" smtClean="0">
                <a:solidFill>
                  <a:schemeClr val="accent6"/>
                </a:solidFill>
              </a:rPr>
              <a:t>select="</a:t>
            </a:r>
            <a:r>
              <a:rPr lang="en-US" sz="2000" i="1" dirty="0" smtClean="0"/>
              <a:t>$</a:t>
            </a:r>
            <a:r>
              <a:rPr lang="en-US" sz="2000" i="1" dirty="0"/>
              <a:t>varTemplate1</a:t>
            </a:r>
            <a:r>
              <a:rPr lang="en-US" sz="2000" i="1" dirty="0" smtClean="0">
                <a:solidFill>
                  <a:schemeClr val="accent6"/>
                </a:solidFill>
              </a:rPr>
              <a:t>"/&gt;</a:t>
            </a:r>
          </a:p>
          <a:p>
            <a:pPr marL="0" indent="-673100">
              <a:buNone/>
            </a:pPr>
            <a:r>
              <a:rPr lang="fr-FR" sz="2000" i="1" dirty="0" smtClean="0">
                <a:solidFill>
                  <a:schemeClr val="accent6"/>
                </a:solidFill>
              </a:rPr>
              <a:t>&lt;/</a:t>
            </a:r>
            <a:r>
              <a:rPr lang="fr-FR" sz="2000" i="1" dirty="0" err="1" smtClean="0">
                <a:solidFill>
                  <a:schemeClr val="accent6"/>
                </a:solidFill>
              </a:rPr>
              <a:t>xsl:template</a:t>
            </a:r>
            <a:r>
              <a:rPr lang="fr-FR" sz="2000" i="1" dirty="0" smtClean="0">
                <a:solidFill>
                  <a:schemeClr val="accent6"/>
                </a:solidFill>
              </a:rPr>
              <a:t>&gt;</a:t>
            </a:r>
            <a:endParaRPr lang="fr-FR" sz="2000" i="1" dirty="0">
              <a:solidFill>
                <a:schemeClr val="accent6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6386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C. </a:t>
            </a:r>
            <a:r>
              <a:rPr lang="fr-FR" dirty="0" err="1" smtClean="0"/>
              <a:t>SVG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832648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i="1" dirty="0" smtClean="0"/>
              <a:t>Wikipédia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/>
              <a:t>Format de données conçu pour décrire des ensembles de graphiques vectoriels et basé sur XML</a:t>
            </a:r>
            <a:r>
              <a:rPr lang="fr-FR" b="1" i="1" dirty="0" smtClean="0"/>
              <a:t>.</a:t>
            </a:r>
            <a:endParaRPr lang="fr-FR" i="1" dirty="0" smtClean="0"/>
          </a:p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Utilisation et Intérêts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Existe depuis 2001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Très utilisé sur internet : par Wikipédia et </a:t>
            </a:r>
            <a:r>
              <a:rPr lang="fr-FR" b="1" i="1" dirty="0" err="1" smtClean="0"/>
              <a:t>openStreetMap</a:t>
            </a:r>
            <a:r>
              <a:rPr lang="fr-FR" b="1" i="1" dirty="0" smtClean="0"/>
              <a:t> par exemple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Langages  très proches du HTML + </a:t>
            </a:r>
            <a:r>
              <a:rPr lang="fr-FR" b="1" i="1" dirty="0" err="1" smtClean="0"/>
              <a:t>css</a:t>
            </a:r>
            <a:endParaRPr lang="fr-FR" b="1" i="1" dirty="0" smtClean="0"/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Libre et Gratuit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Compatible avec tous les navigateurs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Afficher directement ou dans un page HTML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Peut être </a:t>
            </a:r>
            <a:r>
              <a:rPr lang="fr-FR" b="1" i="1" dirty="0" smtClean="0"/>
              <a:t>converti en images matricielles (jpeg, </a:t>
            </a:r>
            <a:r>
              <a:rPr lang="fr-FR" b="1" i="1" dirty="0" err="1" smtClean="0"/>
              <a:t>png</a:t>
            </a:r>
            <a:r>
              <a:rPr lang="fr-FR" b="1" i="1" dirty="0" smtClean="0"/>
              <a:t>, </a:t>
            </a:r>
            <a:r>
              <a:rPr lang="fr-FR" b="1" i="1" dirty="0" err="1" smtClean="0"/>
              <a:t>etc</a:t>
            </a:r>
            <a:r>
              <a:rPr lang="fr-FR" b="1" i="1" dirty="0" smtClean="0"/>
              <a:t>)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Documentation importante</a:t>
            </a:r>
            <a:endParaRPr lang="fr-FR" b="1" i="1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510596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 smtClean="0"/>
              <a:t>SVG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832648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b="1" i="1" dirty="0" smtClean="0"/>
              <a:t>"Simple" à lire</a:t>
            </a:r>
          </a:p>
          <a:p>
            <a:pPr marL="419100" lvl="2" indent="0">
              <a:buSzPct val="130000"/>
              <a:buNone/>
            </a:pP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&lt;?</a:t>
            </a:r>
            <a:r>
              <a:rPr lang="fr-FR" sz="1600" b="1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xml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version="1.0" </a:t>
            </a:r>
            <a:r>
              <a:rPr lang="fr-FR" sz="1600" b="1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encoding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="UTF-8" </a:t>
            </a:r>
            <a:r>
              <a:rPr lang="fr-FR" sz="1600" b="1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standalone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="no"?&gt;</a:t>
            </a:r>
          </a:p>
          <a:p>
            <a:pPr marL="419100" lvl="2" indent="0">
              <a:buSzPct val="130000"/>
              <a:buNone/>
            </a:pP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&lt;</a:t>
            </a:r>
            <a:r>
              <a:rPr lang="fr-FR" sz="1600" b="1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svg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1600" b="1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xmlns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="http://www.w3.org/2000/svg" </a:t>
            </a:r>
            <a:r>
              <a:rPr lang="fr-FR" sz="16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	</a:t>
            </a:r>
            <a:r>
              <a:rPr lang="fr-FR" sz="16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xmlns:xlink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="http://www.w3.org/1999/xlink" version="1.1"</a:t>
            </a:r>
          </a:p>
          <a:p>
            <a:pPr marL="419100" lvl="2" indent="0">
              <a:buSzPct val="130000"/>
              <a:buNone/>
            </a:pP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	</a:t>
            </a:r>
            <a:r>
              <a:rPr lang="fr-FR" sz="1600" b="1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preserveAspectRatio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="</a:t>
            </a:r>
            <a:r>
              <a:rPr lang="fr-FR" sz="1600" b="1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xMinYMin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r-FR" sz="1600" b="1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meet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"</a:t>
            </a:r>
          </a:p>
          <a:p>
            <a:pPr marL="419100" lvl="2" indent="0">
              <a:buSzPct val="130000"/>
              <a:buNone/>
            </a:pPr>
            <a:r>
              <a:rPr lang="fr-FR" sz="1600" b="1" i="1" dirty="0">
                <a:solidFill>
                  <a:schemeClr val="accent6"/>
                </a:solidFill>
              </a:rPr>
              <a:t>	</a:t>
            </a:r>
            <a:r>
              <a:rPr lang="fr-FR" sz="1800" b="1" i="1" dirty="0" err="1">
                <a:solidFill>
                  <a:schemeClr val="accent6"/>
                </a:solidFill>
              </a:rPr>
              <a:t>viewBox</a:t>
            </a:r>
            <a:r>
              <a:rPr lang="fr-FR" sz="1800" b="1" i="1" dirty="0">
                <a:solidFill>
                  <a:schemeClr val="accent6"/>
                </a:solidFill>
              </a:rPr>
              <a:t>="</a:t>
            </a:r>
            <a:r>
              <a:rPr lang="fr-FR" sz="1800" b="1" i="1" dirty="0">
                <a:solidFill>
                  <a:schemeClr val="tx1"/>
                </a:solidFill>
              </a:rPr>
              <a:t>0 0 400 600</a:t>
            </a:r>
            <a:r>
              <a:rPr lang="fr-FR" sz="1800" b="1" i="1" dirty="0">
                <a:solidFill>
                  <a:schemeClr val="accent6"/>
                </a:solidFill>
              </a:rPr>
              <a:t>"</a:t>
            </a:r>
          </a:p>
          <a:p>
            <a:pPr marL="419100" lvl="2" indent="0">
              <a:buSzPct val="130000"/>
              <a:buNone/>
            </a:pPr>
            <a:r>
              <a:rPr lang="fr-FR" sz="1600" b="1" i="1" dirty="0">
                <a:solidFill>
                  <a:schemeClr val="accent6"/>
                </a:solidFill>
              </a:rPr>
              <a:t>	</a:t>
            </a:r>
            <a:r>
              <a:rPr lang="fr-FR" sz="1800" b="1" i="1" dirty="0" err="1">
                <a:solidFill>
                  <a:schemeClr val="accent6"/>
                </a:solidFill>
              </a:rPr>
              <a:t>width</a:t>
            </a:r>
            <a:r>
              <a:rPr lang="fr-FR" sz="1800" b="1" i="1" dirty="0">
                <a:solidFill>
                  <a:schemeClr val="accent6"/>
                </a:solidFill>
              </a:rPr>
              <a:t>="</a:t>
            </a:r>
            <a:r>
              <a:rPr lang="fr-FR" sz="1800" b="1" i="1" dirty="0">
                <a:solidFill>
                  <a:schemeClr val="tx1"/>
                </a:solidFill>
              </a:rPr>
              <a:t>400</a:t>
            </a:r>
            <a:r>
              <a:rPr lang="fr-FR" sz="1800" b="1" i="1" dirty="0">
                <a:solidFill>
                  <a:schemeClr val="accent6"/>
                </a:solidFill>
              </a:rPr>
              <a:t>"</a:t>
            </a:r>
          </a:p>
          <a:p>
            <a:pPr marL="419100" lvl="2" indent="0">
              <a:buSzPct val="130000"/>
              <a:buNone/>
            </a:pPr>
            <a:r>
              <a:rPr lang="fr-FR" sz="1800" b="1" i="1" dirty="0">
                <a:solidFill>
                  <a:schemeClr val="accent6"/>
                </a:solidFill>
              </a:rPr>
              <a:t>	</a:t>
            </a:r>
            <a:r>
              <a:rPr lang="fr-FR" sz="1800" b="1" i="1" dirty="0" err="1">
                <a:solidFill>
                  <a:schemeClr val="accent6"/>
                </a:solidFill>
              </a:rPr>
              <a:t>height</a:t>
            </a:r>
            <a:r>
              <a:rPr lang="fr-FR" sz="1800" b="1" i="1" dirty="0">
                <a:solidFill>
                  <a:schemeClr val="accent6"/>
                </a:solidFill>
              </a:rPr>
              <a:t>="</a:t>
            </a:r>
            <a:r>
              <a:rPr lang="fr-FR" sz="1800" b="1" i="1" dirty="0">
                <a:solidFill>
                  <a:schemeClr val="tx1"/>
                </a:solidFill>
              </a:rPr>
              <a:t>600</a:t>
            </a:r>
            <a:r>
              <a:rPr lang="fr-FR" sz="1800" b="1" i="1" dirty="0">
                <a:solidFill>
                  <a:schemeClr val="accent6"/>
                </a:solidFill>
              </a:rPr>
              <a:t>"</a:t>
            </a:r>
            <a:r>
              <a:rPr lang="fr-FR" sz="1600" b="1" i="1" dirty="0">
                <a:solidFill>
                  <a:schemeClr val="accent6"/>
                </a:solidFill>
              </a:rPr>
              <a:t>&gt;</a:t>
            </a:r>
          </a:p>
          <a:p>
            <a:pPr marL="419100" lvl="2" indent="0">
              <a:buSzPct val="130000"/>
              <a:buNone/>
            </a:pPr>
            <a:r>
              <a:rPr lang="fr-FR" sz="1800" b="1" i="1" dirty="0">
                <a:solidFill>
                  <a:schemeClr val="accent6"/>
                </a:solidFill>
              </a:rPr>
              <a:t>	</a:t>
            </a:r>
            <a:endParaRPr lang="fr-FR" sz="1800" b="1" i="1" dirty="0" smtClean="0">
              <a:solidFill>
                <a:schemeClr val="accent6"/>
              </a:solidFill>
            </a:endParaRPr>
          </a:p>
          <a:p>
            <a:pPr marL="419100" lvl="2" indent="0">
              <a:buSzPct val="130000"/>
              <a:buNone/>
            </a:pPr>
            <a:r>
              <a:rPr lang="fr-FR" sz="1800" b="1" i="1" dirty="0">
                <a:solidFill>
                  <a:schemeClr val="accent6"/>
                </a:solidFill>
              </a:rPr>
              <a:t>	</a:t>
            </a:r>
            <a:r>
              <a:rPr lang="fr-FR" sz="1800" b="1" i="1" dirty="0" smtClean="0">
                <a:solidFill>
                  <a:schemeClr val="accent6"/>
                </a:solidFill>
              </a:rPr>
              <a:t>&lt;</a:t>
            </a:r>
            <a:r>
              <a:rPr lang="fr-FR" sz="1800" b="1" i="1" dirty="0" err="1">
                <a:solidFill>
                  <a:schemeClr val="accent6"/>
                </a:solidFill>
              </a:rPr>
              <a:t>rect</a:t>
            </a:r>
            <a:r>
              <a:rPr lang="fr-FR" sz="1800" b="1" i="1" dirty="0">
                <a:solidFill>
                  <a:schemeClr val="accent6"/>
                </a:solidFill>
              </a:rPr>
              <a:t> x="</a:t>
            </a:r>
            <a:r>
              <a:rPr lang="fr-FR" sz="1800" b="1" i="1" dirty="0">
                <a:solidFill>
                  <a:schemeClr val="tx1"/>
                </a:solidFill>
              </a:rPr>
              <a:t>100</a:t>
            </a:r>
            <a:r>
              <a:rPr lang="fr-FR" sz="1800" b="1" i="1" dirty="0">
                <a:solidFill>
                  <a:schemeClr val="accent6"/>
                </a:solidFill>
              </a:rPr>
              <a:t>" y="</a:t>
            </a:r>
            <a:r>
              <a:rPr lang="fr-FR" sz="1800" b="1" i="1" dirty="0">
                <a:solidFill>
                  <a:schemeClr val="tx1"/>
                </a:solidFill>
              </a:rPr>
              <a:t>50</a:t>
            </a:r>
            <a:r>
              <a:rPr lang="fr-FR" sz="1800" b="1" i="1" dirty="0">
                <a:solidFill>
                  <a:schemeClr val="accent6"/>
                </a:solidFill>
              </a:rPr>
              <a:t>" </a:t>
            </a:r>
            <a:r>
              <a:rPr lang="fr-FR" sz="1800" b="1" i="1" dirty="0" err="1">
                <a:solidFill>
                  <a:schemeClr val="accent6"/>
                </a:solidFill>
              </a:rPr>
              <a:t>height</a:t>
            </a:r>
            <a:r>
              <a:rPr lang="fr-FR" sz="1800" b="1" i="1" dirty="0">
                <a:solidFill>
                  <a:schemeClr val="accent6"/>
                </a:solidFill>
              </a:rPr>
              <a:t>="</a:t>
            </a:r>
            <a:r>
              <a:rPr lang="fr-FR" sz="1800" b="1" i="1" dirty="0">
                <a:solidFill>
                  <a:schemeClr val="tx1"/>
                </a:solidFill>
              </a:rPr>
              <a:t>100</a:t>
            </a:r>
            <a:r>
              <a:rPr lang="fr-FR" sz="1800" b="1" i="1" dirty="0">
                <a:solidFill>
                  <a:schemeClr val="accent6"/>
                </a:solidFill>
              </a:rPr>
              <a:t>" </a:t>
            </a:r>
            <a:r>
              <a:rPr lang="fr-FR" sz="1800" b="1" i="1" dirty="0" err="1">
                <a:solidFill>
                  <a:schemeClr val="accent6"/>
                </a:solidFill>
              </a:rPr>
              <a:t>width</a:t>
            </a:r>
            <a:r>
              <a:rPr lang="fr-FR" sz="1800" b="1" i="1" dirty="0">
                <a:solidFill>
                  <a:schemeClr val="accent6"/>
                </a:solidFill>
              </a:rPr>
              <a:t>="</a:t>
            </a:r>
            <a:r>
              <a:rPr lang="fr-FR" sz="1800" b="1" i="1" dirty="0">
                <a:solidFill>
                  <a:schemeClr val="tx1"/>
                </a:solidFill>
              </a:rPr>
              <a:t>200</a:t>
            </a:r>
            <a:r>
              <a:rPr lang="fr-FR" sz="1800" b="1" i="1" dirty="0">
                <a:solidFill>
                  <a:schemeClr val="accent6"/>
                </a:solidFill>
              </a:rPr>
              <a:t>" </a:t>
            </a:r>
            <a:r>
              <a:rPr lang="fr-FR" sz="1800" b="1" i="1" dirty="0" err="1">
                <a:solidFill>
                  <a:schemeClr val="accent6"/>
                </a:solidFill>
              </a:rPr>
              <a:t>fill</a:t>
            </a:r>
            <a:r>
              <a:rPr lang="fr-FR" sz="1800" b="1" i="1" dirty="0">
                <a:solidFill>
                  <a:schemeClr val="accent6"/>
                </a:solidFill>
              </a:rPr>
              <a:t>="</a:t>
            </a:r>
            <a:r>
              <a:rPr lang="fr-FR" sz="1800" b="1" i="1" dirty="0">
                <a:solidFill>
                  <a:schemeClr val="tx1"/>
                </a:solidFill>
              </a:rPr>
              <a:t>#ff0000</a:t>
            </a:r>
            <a:r>
              <a:rPr lang="fr-FR" sz="1800" b="1" i="1" dirty="0" smtClean="0">
                <a:solidFill>
                  <a:schemeClr val="accent6"/>
                </a:solidFill>
              </a:rPr>
              <a:t>"/&gt;</a:t>
            </a:r>
          </a:p>
          <a:p>
            <a:pPr marL="419100" lvl="2" indent="0">
              <a:buSzPct val="130000"/>
              <a:buNone/>
            </a:pPr>
            <a:r>
              <a:rPr lang="en-US" sz="1800" b="1" i="1" dirty="0" smtClean="0">
                <a:solidFill>
                  <a:schemeClr val="accent6"/>
                </a:solidFill>
              </a:rPr>
              <a:t>	&lt;</a:t>
            </a:r>
            <a:r>
              <a:rPr lang="en-US" sz="1800" b="1" i="1" dirty="0">
                <a:solidFill>
                  <a:schemeClr val="accent6"/>
                </a:solidFill>
              </a:rPr>
              <a:t>circle cx="</a:t>
            </a:r>
            <a:r>
              <a:rPr lang="en-US" sz="1800" b="1" i="1" dirty="0">
                <a:solidFill>
                  <a:schemeClr val="tx1"/>
                </a:solidFill>
              </a:rPr>
              <a:t>300</a:t>
            </a:r>
            <a:r>
              <a:rPr lang="en-US" sz="1800" b="1" i="1" dirty="0">
                <a:solidFill>
                  <a:schemeClr val="accent6"/>
                </a:solidFill>
              </a:rPr>
              <a:t>" cy="</a:t>
            </a:r>
            <a:r>
              <a:rPr lang="en-US" sz="1800" b="1" i="1" dirty="0">
                <a:solidFill>
                  <a:schemeClr val="tx1"/>
                </a:solidFill>
              </a:rPr>
              <a:t>300</a:t>
            </a:r>
            <a:r>
              <a:rPr lang="en-US" sz="1800" b="1" i="1" dirty="0">
                <a:solidFill>
                  <a:schemeClr val="accent6"/>
                </a:solidFill>
              </a:rPr>
              <a:t>" r="</a:t>
            </a:r>
            <a:r>
              <a:rPr lang="en-US" sz="1800" b="1" i="1" dirty="0">
                <a:solidFill>
                  <a:schemeClr val="tx1"/>
                </a:solidFill>
              </a:rPr>
              <a:t>200</a:t>
            </a:r>
            <a:r>
              <a:rPr lang="en-US" sz="1800" b="1" i="1" dirty="0">
                <a:solidFill>
                  <a:schemeClr val="accent6"/>
                </a:solidFill>
              </a:rPr>
              <a:t>" fill="</a:t>
            </a:r>
            <a:r>
              <a:rPr lang="en-US" sz="1800" b="1" i="1" dirty="0">
                <a:solidFill>
                  <a:schemeClr val="tx1"/>
                </a:solidFill>
              </a:rPr>
              <a:t>blue</a:t>
            </a:r>
            <a:r>
              <a:rPr lang="en-US" sz="1800" b="1" i="1" dirty="0" smtClean="0">
                <a:solidFill>
                  <a:schemeClr val="accent6"/>
                </a:solidFill>
              </a:rPr>
              <a:t>"/&gt;</a:t>
            </a:r>
          </a:p>
          <a:p>
            <a:pPr marL="419100" lvl="2" indent="0">
              <a:buSzPct val="130000"/>
              <a:buNone/>
            </a:pPr>
            <a:r>
              <a:rPr lang="fr-FR" sz="1800" b="1" i="1" dirty="0" smtClean="0">
                <a:solidFill>
                  <a:schemeClr val="accent6"/>
                </a:solidFill>
              </a:rPr>
              <a:t>	&lt;</a:t>
            </a:r>
            <a:r>
              <a:rPr lang="fr-FR" sz="1800" b="1" i="1" dirty="0" err="1">
                <a:solidFill>
                  <a:schemeClr val="accent6"/>
                </a:solidFill>
              </a:rPr>
              <a:t>text</a:t>
            </a:r>
            <a:r>
              <a:rPr lang="fr-FR" sz="1800" b="1" i="1" dirty="0">
                <a:solidFill>
                  <a:schemeClr val="accent6"/>
                </a:solidFill>
              </a:rPr>
              <a:t> x="</a:t>
            </a:r>
            <a:r>
              <a:rPr lang="fr-FR" sz="1800" b="1" i="1" dirty="0">
                <a:solidFill>
                  <a:schemeClr val="tx1"/>
                </a:solidFill>
              </a:rPr>
              <a:t>150</a:t>
            </a:r>
            <a:r>
              <a:rPr lang="fr-FR" sz="1800" b="1" i="1" dirty="0">
                <a:solidFill>
                  <a:schemeClr val="accent6"/>
                </a:solidFill>
              </a:rPr>
              <a:t>" y="</a:t>
            </a:r>
            <a:r>
              <a:rPr lang="fr-FR" sz="1800" b="1" i="1" dirty="0">
                <a:solidFill>
                  <a:schemeClr val="tx1"/>
                </a:solidFill>
              </a:rPr>
              <a:t>300</a:t>
            </a:r>
            <a:r>
              <a:rPr lang="fr-FR" sz="1800" b="1" i="1" dirty="0">
                <a:solidFill>
                  <a:schemeClr val="accent6"/>
                </a:solidFill>
              </a:rPr>
              <a:t>" </a:t>
            </a:r>
            <a:r>
              <a:rPr lang="fr-FR" sz="1800" b="1" i="1" dirty="0" err="1">
                <a:solidFill>
                  <a:schemeClr val="accent6"/>
                </a:solidFill>
              </a:rPr>
              <a:t>fill</a:t>
            </a:r>
            <a:r>
              <a:rPr lang="fr-FR" sz="1800" b="1" i="1" dirty="0">
                <a:solidFill>
                  <a:schemeClr val="accent6"/>
                </a:solidFill>
              </a:rPr>
              <a:t>="</a:t>
            </a:r>
            <a:r>
              <a:rPr lang="fr-FR" sz="1800" b="1" i="1" dirty="0">
                <a:solidFill>
                  <a:schemeClr val="tx1"/>
                </a:solidFill>
              </a:rPr>
              <a:t>#00ff00</a:t>
            </a:r>
            <a:r>
              <a:rPr lang="fr-FR" sz="1800" b="1" i="1" dirty="0">
                <a:solidFill>
                  <a:schemeClr val="accent6"/>
                </a:solidFill>
              </a:rPr>
              <a:t>" font-</a:t>
            </a:r>
            <a:r>
              <a:rPr lang="fr-FR" sz="1800" b="1" i="1" dirty="0" err="1">
                <a:solidFill>
                  <a:schemeClr val="accent6"/>
                </a:solidFill>
              </a:rPr>
              <a:t>family</a:t>
            </a:r>
            <a:r>
              <a:rPr lang="fr-FR" sz="1800" b="1" i="1" dirty="0">
                <a:solidFill>
                  <a:schemeClr val="accent6"/>
                </a:solidFill>
              </a:rPr>
              <a:t>="</a:t>
            </a:r>
            <a:r>
              <a:rPr lang="fr-FR" sz="1800" b="1" i="1" dirty="0" err="1">
                <a:solidFill>
                  <a:schemeClr val="tx1"/>
                </a:solidFill>
              </a:rPr>
              <a:t>Verdana</a:t>
            </a:r>
            <a:r>
              <a:rPr lang="fr-FR" sz="1800" b="1" i="1" dirty="0">
                <a:solidFill>
                  <a:schemeClr val="accent6"/>
                </a:solidFill>
              </a:rPr>
              <a:t>" font-size="</a:t>
            </a:r>
            <a:r>
              <a:rPr lang="fr-FR" sz="1800" b="1" i="1" dirty="0">
                <a:solidFill>
                  <a:schemeClr val="tx1"/>
                </a:solidFill>
              </a:rPr>
              <a:t>40</a:t>
            </a:r>
            <a:r>
              <a:rPr lang="fr-FR" sz="1800" b="1" i="1" dirty="0">
                <a:solidFill>
                  <a:schemeClr val="accent6"/>
                </a:solidFill>
              </a:rPr>
              <a:t>"&gt;</a:t>
            </a:r>
            <a:r>
              <a:rPr lang="fr-FR" sz="1800" b="1" i="1" dirty="0">
                <a:solidFill>
                  <a:schemeClr val="tx1"/>
                </a:solidFill>
              </a:rPr>
              <a:t>Du Texte</a:t>
            </a:r>
            <a:r>
              <a:rPr lang="fr-FR" sz="1800" b="1" i="1" dirty="0">
                <a:solidFill>
                  <a:schemeClr val="accent6"/>
                </a:solidFill>
              </a:rPr>
              <a:t>&lt;/</a:t>
            </a:r>
            <a:r>
              <a:rPr lang="fr-FR" sz="1800" b="1" i="1" dirty="0" err="1">
                <a:solidFill>
                  <a:schemeClr val="accent6"/>
                </a:solidFill>
              </a:rPr>
              <a:t>text</a:t>
            </a:r>
            <a:r>
              <a:rPr lang="fr-FR" sz="1800" b="1" i="1" dirty="0">
                <a:solidFill>
                  <a:schemeClr val="accent6"/>
                </a:solidFill>
              </a:rPr>
              <a:t>&gt;</a:t>
            </a:r>
          </a:p>
          <a:p>
            <a:pPr marL="419100" lvl="2" indent="0">
              <a:buSzPct val="130000"/>
              <a:buNone/>
            </a:pPr>
            <a:endParaRPr lang="fr-FR" sz="1800" b="1" i="1" dirty="0" smtClean="0">
              <a:solidFill>
                <a:schemeClr val="accent6"/>
              </a:solidFill>
            </a:endParaRPr>
          </a:p>
          <a:p>
            <a:pPr marL="419100" lvl="2" indent="0">
              <a:buSzPct val="130000"/>
              <a:buNone/>
            </a:pPr>
            <a:r>
              <a:rPr lang="fr-FR" sz="16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&lt;/</a:t>
            </a:r>
            <a:r>
              <a:rPr lang="fr-FR" sz="1600" b="1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svg</a:t>
            </a:r>
            <a:r>
              <a:rPr lang="fr-FR" sz="16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&gt;</a:t>
            </a:r>
            <a:endParaRPr lang="fr-FR" sz="1600" b="1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Bouton d'action : Document 4">
            <a:hlinkClick r:id="rId4" action="ppaction://hlinkfile" highlightClick="1"/>
          </p:cNvPr>
          <p:cNvSpPr/>
          <p:nvPr/>
        </p:nvSpPr>
        <p:spPr>
          <a:xfrm>
            <a:off x="7293801" y="974153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128" y="1548172"/>
            <a:ext cx="373380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6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7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46790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 smtClean="0"/>
              <a:t>SVG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i="1" dirty="0" smtClean="0"/>
              <a:t>Limitations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On dessine du fond vers le dessus (pas possible de gérer la profondeur des calques)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Pas de 3D (simplement)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Pas d'interactivité </a:t>
            </a:r>
            <a:r>
              <a:rPr lang="fr-FR" i="1" dirty="0"/>
              <a:t>(simplement</a:t>
            </a:r>
            <a:r>
              <a:rPr lang="fr-FR" i="1" dirty="0" smtClean="0"/>
              <a:t>) :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i="1" dirty="0" smtClean="0"/>
              <a:t>Pas de déclenchement d'une animation par un clic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i="1" dirty="0" smtClean="0"/>
              <a:t>Pas de déplacement d'un élément ou du point de vue à la souris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i="1" dirty="0" smtClean="0"/>
              <a:t>Etc.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i="1" dirty="0" smtClean="0"/>
              <a:t>Internet Explorer est assez limité pour déboguer le </a:t>
            </a:r>
            <a:r>
              <a:rPr lang="fr-FR" i="1" dirty="0" err="1" smtClean="0"/>
              <a:t>SVG</a:t>
            </a:r>
            <a:r>
              <a:rPr lang="fr-FR" i="1" dirty="0" smtClean="0"/>
              <a:t> … 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i="1" dirty="0"/>
              <a:t>P</a:t>
            </a:r>
            <a:r>
              <a:rPr lang="fr-FR" i="1" dirty="0" smtClean="0"/>
              <a:t>enser à vérifier qu'il est bien en mode 10 ou plus si rien n'était affiché. 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i="1" dirty="0" smtClean="0"/>
              <a:t>Si le XML et le </a:t>
            </a:r>
            <a:r>
              <a:rPr lang="fr-FR" i="1" dirty="0" err="1" smtClean="0"/>
              <a:t>XSL</a:t>
            </a:r>
            <a:r>
              <a:rPr lang="fr-FR" i="1" dirty="0" smtClean="0"/>
              <a:t> était sur le réseau et non en locale cela peut aussi poser des soucis.</a:t>
            </a:r>
            <a:endParaRPr lang="fr-FR" i="1" dirty="0"/>
          </a:p>
          <a:p>
            <a:pPr marL="838200" lvl="3" indent="0">
              <a:buSzPct val="130000"/>
            </a:pPr>
            <a:endParaRPr lang="fr-FR" i="1" dirty="0" smtClean="0"/>
          </a:p>
          <a:p>
            <a:pPr marL="800100" lvl="2" indent="-381000">
              <a:buSzPct val="130000"/>
              <a:buBlip>
                <a:blip r:embed="rId3"/>
              </a:buBlip>
            </a:pPr>
            <a:endParaRPr lang="fr-FR" sz="1400" b="1" i="1" dirty="0" smtClean="0">
              <a:solidFill>
                <a:schemeClr val="accent6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598" y="5454886"/>
            <a:ext cx="1532402" cy="1368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601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err="1" smtClean="0"/>
              <a:t>SVG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dirty="0"/>
              <a:t>A vous de jouer :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Créer une image </a:t>
            </a:r>
            <a:r>
              <a:rPr lang="fr-FR" dirty="0" err="1" smtClean="0"/>
              <a:t>SVG</a:t>
            </a:r>
            <a:r>
              <a:rPr lang="fr-FR" dirty="0" smtClean="0"/>
              <a:t> avec quelques éléments, dont certains répétés mais décalés.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Mettez le ensuite en forme grâce à un fichier </a:t>
            </a:r>
            <a:r>
              <a:rPr lang="fr-FR" dirty="0" err="1" smtClean="0"/>
              <a:t>CSS</a:t>
            </a:r>
            <a:r>
              <a:rPr lang="fr-FR" dirty="0" smtClean="0"/>
              <a:t> externe</a:t>
            </a:r>
            <a:endParaRPr lang="fr-FR" dirty="0"/>
          </a:p>
          <a:p>
            <a:pPr marL="1219200" lvl="3" indent="-381000">
              <a:buSzPct val="130000"/>
              <a:buBlip>
                <a:blip r:embed="rId2"/>
              </a:buBlip>
            </a:pPr>
            <a:endParaRPr lang="fr-FR" sz="1800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sp>
        <p:nvSpPr>
          <p:cNvPr id="7" name="Organigramme : Multidocument 6"/>
          <p:cNvSpPr/>
          <p:nvPr/>
        </p:nvSpPr>
        <p:spPr>
          <a:xfrm>
            <a:off x="2051720" y="2942347"/>
            <a:ext cx="1728192" cy="792088"/>
          </a:xfrm>
          <a:prstGeom prst="flowChartMultidocumen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Exemple C6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97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XML + </a:t>
            </a:r>
            <a:r>
              <a:rPr lang="fr-FR" dirty="0" err="1" smtClean="0"/>
              <a:t>XSL</a:t>
            </a:r>
            <a:r>
              <a:rPr lang="fr-FR" dirty="0" smtClean="0"/>
              <a:t> =&gt; </a:t>
            </a:r>
            <a:r>
              <a:rPr lang="fr-FR" dirty="0" err="1" smtClean="0"/>
              <a:t>SVG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688632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Génération d'une Image à partir d'un fichier XML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Exactement comme pour la génération de code HTML :</a:t>
            </a:r>
          </a:p>
          <a:p>
            <a:pPr marL="1588" lvl="2" indent="0">
              <a:buSzPct val="130000"/>
              <a:buNone/>
            </a:pPr>
            <a:r>
              <a:rPr lang="fr-FR" i="1" dirty="0" smtClean="0"/>
              <a:t>Le XML</a:t>
            </a:r>
            <a:endParaRPr lang="fr-FR" i="1" dirty="0"/>
          </a:p>
          <a:p>
            <a:pPr marL="0" lvl="1" indent="0">
              <a:buSzPct val="130000"/>
              <a:buNone/>
            </a:pPr>
            <a:r>
              <a:rPr lang="fr-FR" sz="1800" i="1" dirty="0" smtClean="0">
                <a:solidFill>
                  <a:schemeClr val="accent6"/>
                </a:solidFill>
              </a:rPr>
              <a:t>…</a:t>
            </a:r>
          </a:p>
          <a:p>
            <a:pPr marL="0" lvl="1" indent="0">
              <a:buSzPct val="130000"/>
              <a:buNone/>
            </a:pPr>
            <a:r>
              <a:rPr lang="fr-FR" sz="1800" i="1" dirty="0" smtClean="0">
                <a:solidFill>
                  <a:schemeClr val="accent6"/>
                </a:solidFill>
              </a:rPr>
              <a:t>&lt;</a:t>
            </a:r>
            <a:r>
              <a:rPr lang="fr-FR" sz="1800" i="1" dirty="0" err="1" smtClean="0">
                <a:solidFill>
                  <a:schemeClr val="accent6"/>
                </a:solidFill>
              </a:rPr>
              <a:t>objDessin</a:t>
            </a:r>
            <a:r>
              <a:rPr lang="fr-FR" sz="1800" i="1" dirty="0" smtClean="0">
                <a:solidFill>
                  <a:schemeClr val="accent6"/>
                </a:solidFill>
              </a:rPr>
              <a:t>&gt;</a:t>
            </a:r>
          </a:p>
          <a:p>
            <a:pPr marL="0" lvl="1" indent="0">
              <a:buSzPct val="130000"/>
              <a:buNone/>
            </a:pPr>
            <a:r>
              <a:rPr lang="fr-FR" sz="1800" i="1" dirty="0">
                <a:solidFill>
                  <a:schemeClr val="accent6"/>
                </a:solidFill>
              </a:rPr>
              <a:t>	</a:t>
            </a:r>
            <a:r>
              <a:rPr lang="fr-FR" sz="1800" i="1" dirty="0" smtClean="0">
                <a:solidFill>
                  <a:schemeClr val="accent6"/>
                </a:solidFill>
              </a:rPr>
              <a:t>&lt;ligne </a:t>
            </a:r>
            <a:r>
              <a:rPr lang="fr-FR" sz="1800" i="1" dirty="0" err="1" smtClean="0">
                <a:solidFill>
                  <a:schemeClr val="accent6"/>
                </a:solidFill>
              </a:rPr>
              <a:t>debX</a:t>
            </a:r>
            <a:r>
              <a:rPr lang="fr-FR" sz="1800" i="1" dirty="0" smtClean="0">
                <a:solidFill>
                  <a:schemeClr val="accent6"/>
                </a:solidFill>
              </a:rPr>
              <a:t>="10" </a:t>
            </a:r>
            <a:r>
              <a:rPr lang="fr-FR" sz="1800" i="1" dirty="0" err="1" smtClean="0">
                <a:solidFill>
                  <a:schemeClr val="accent6"/>
                </a:solidFill>
              </a:rPr>
              <a:t>debY</a:t>
            </a:r>
            <a:r>
              <a:rPr lang="fr-FR" sz="1800" i="1" dirty="0" smtClean="0">
                <a:solidFill>
                  <a:schemeClr val="accent6"/>
                </a:solidFill>
              </a:rPr>
              <a:t>="10" </a:t>
            </a:r>
            <a:r>
              <a:rPr lang="fr-FR" sz="1800" i="1" dirty="0" err="1" smtClean="0">
                <a:solidFill>
                  <a:schemeClr val="accent6"/>
                </a:solidFill>
              </a:rPr>
              <a:t>finX</a:t>
            </a:r>
            <a:r>
              <a:rPr lang="fr-FR" sz="1800" i="1" dirty="0" smtClean="0">
                <a:solidFill>
                  <a:schemeClr val="accent6"/>
                </a:solidFill>
              </a:rPr>
              <a:t>="50" </a:t>
            </a:r>
            <a:r>
              <a:rPr lang="fr-FR" sz="1800" i="1" dirty="0" err="1" smtClean="0">
                <a:solidFill>
                  <a:schemeClr val="accent6"/>
                </a:solidFill>
              </a:rPr>
              <a:t>finY</a:t>
            </a:r>
            <a:r>
              <a:rPr lang="fr-FR" sz="1800" i="1" dirty="0" smtClean="0">
                <a:solidFill>
                  <a:schemeClr val="accent6"/>
                </a:solidFill>
              </a:rPr>
              <a:t>="70" </a:t>
            </a:r>
            <a:r>
              <a:rPr lang="fr-FR" sz="1800" i="1" dirty="0" err="1" smtClean="0">
                <a:solidFill>
                  <a:schemeClr val="accent6"/>
                </a:solidFill>
              </a:rPr>
              <a:t>miseEnForme</a:t>
            </a:r>
            <a:r>
              <a:rPr lang="fr-FR" sz="1800" i="1" dirty="0" smtClean="0">
                <a:solidFill>
                  <a:schemeClr val="accent6"/>
                </a:solidFill>
              </a:rPr>
              <a:t>="pointillé"&gt;</a:t>
            </a:r>
          </a:p>
          <a:p>
            <a:pPr marL="0" lvl="1" indent="0">
              <a:buSzPct val="130000"/>
              <a:buNone/>
            </a:pPr>
            <a:r>
              <a:rPr lang="fr-FR" sz="1800" i="1" dirty="0" smtClean="0">
                <a:solidFill>
                  <a:schemeClr val="accent6"/>
                </a:solidFill>
              </a:rPr>
              <a:t>	&lt;ligne </a:t>
            </a:r>
            <a:r>
              <a:rPr lang="fr-FR" sz="1800" i="1" dirty="0" err="1" smtClean="0">
                <a:solidFill>
                  <a:schemeClr val="accent6"/>
                </a:solidFill>
              </a:rPr>
              <a:t>debX</a:t>
            </a:r>
            <a:r>
              <a:rPr lang="fr-FR" sz="1800" i="1" dirty="0" smtClean="0">
                <a:solidFill>
                  <a:schemeClr val="accent6"/>
                </a:solidFill>
              </a:rPr>
              <a:t> …</a:t>
            </a:r>
          </a:p>
          <a:p>
            <a:pPr marL="0" lvl="1" indent="0">
              <a:buSzPct val="130000"/>
              <a:buNone/>
            </a:pPr>
            <a:r>
              <a:rPr lang="fr-FR" sz="1800" i="1" dirty="0" smtClean="0">
                <a:solidFill>
                  <a:schemeClr val="accent6"/>
                </a:solidFill>
              </a:rPr>
              <a:t>&lt;/</a:t>
            </a:r>
            <a:r>
              <a:rPr lang="fr-FR" sz="1800" i="1" dirty="0" err="1" smtClean="0">
                <a:solidFill>
                  <a:schemeClr val="accent6"/>
                </a:solidFill>
              </a:rPr>
              <a:t>objDessin</a:t>
            </a:r>
            <a:r>
              <a:rPr lang="fr-FR" sz="1800" i="1" dirty="0">
                <a:solidFill>
                  <a:schemeClr val="accent6"/>
                </a:solidFill>
              </a:rPr>
              <a:t>&gt;</a:t>
            </a:r>
          </a:p>
          <a:p>
            <a:pPr marL="1588" lvl="2" indent="0">
              <a:buSzPct val="130000"/>
              <a:buNone/>
            </a:pPr>
            <a:r>
              <a:rPr lang="fr-FR" i="1" dirty="0" smtClean="0"/>
              <a:t>Le </a:t>
            </a:r>
            <a:r>
              <a:rPr lang="fr-FR" i="1" dirty="0" err="1" smtClean="0"/>
              <a:t>XSL</a:t>
            </a:r>
            <a:endParaRPr lang="fr-FR" i="1" dirty="0"/>
          </a:p>
          <a:p>
            <a:pPr marL="0" lvl="1" indent="0">
              <a:buSzPct val="130000"/>
              <a:buNone/>
            </a:pPr>
            <a:r>
              <a:rPr lang="fr-FR" sz="1800" i="1" dirty="0">
                <a:solidFill>
                  <a:schemeClr val="accent6"/>
                </a:solidFill>
              </a:rPr>
              <a:t>… </a:t>
            </a:r>
            <a:r>
              <a:rPr lang="fr-FR" sz="1800" i="1" dirty="0" smtClean="0">
                <a:solidFill>
                  <a:schemeClr val="accent6"/>
                </a:solidFill>
              </a:rPr>
              <a:t>&lt;</a:t>
            </a:r>
            <a:r>
              <a:rPr lang="fr-FR" sz="1800" i="1" dirty="0" err="1" smtClean="0">
                <a:solidFill>
                  <a:schemeClr val="accent6"/>
                </a:solidFill>
              </a:rPr>
              <a:t>svg</a:t>
            </a:r>
            <a:r>
              <a:rPr lang="fr-FR" sz="1800" i="1" dirty="0" smtClean="0">
                <a:solidFill>
                  <a:schemeClr val="accent6"/>
                </a:solidFill>
              </a:rPr>
              <a:t> …&gt;</a:t>
            </a:r>
          </a:p>
          <a:p>
            <a:pPr marL="419100" lvl="2" indent="0">
              <a:buSzPct val="130000"/>
              <a:buNone/>
            </a:pPr>
            <a:r>
              <a:rPr lang="fr-FR" sz="1800" b="1" i="1" dirty="0" smtClean="0">
                <a:solidFill>
                  <a:schemeClr val="accent6"/>
                </a:solidFill>
              </a:rPr>
              <a:t>&lt;</a:t>
            </a:r>
            <a:r>
              <a:rPr lang="fr-FR" sz="1800" b="1" i="1" dirty="0" err="1" smtClean="0">
                <a:solidFill>
                  <a:schemeClr val="accent6"/>
                </a:solidFill>
              </a:rPr>
              <a:t>xsl:for-each</a:t>
            </a:r>
            <a:r>
              <a:rPr lang="fr-FR" sz="1800" b="1" i="1" dirty="0" smtClean="0">
                <a:solidFill>
                  <a:schemeClr val="accent6"/>
                </a:solidFill>
              </a:rPr>
              <a:t> </a:t>
            </a:r>
            <a:r>
              <a:rPr lang="fr-FR" sz="1800" b="1" i="1" dirty="0">
                <a:solidFill>
                  <a:schemeClr val="accent6"/>
                </a:solidFill>
              </a:rPr>
              <a:t>select</a:t>
            </a:r>
            <a:r>
              <a:rPr lang="fr-FR" sz="1800" b="1" i="1" dirty="0" smtClean="0">
                <a:solidFill>
                  <a:schemeClr val="accent6"/>
                </a:solidFill>
              </a:rPr>
              <a:t>="</a:t>
            </a:r>
            <a:r>
              <a:rPr lang="fr-FR" sz="1800" b="1" i="1" dirty="0" err="1" smtClean="0">
                <a:solidFill>
                  <a:schemeClr val="accent6"/>
                </a:solidFill>
              </a:rPr>
              <a:t>objDessin</a:t>
            </a:r>
            <a:r>
              <a:rPr lang="fr-FR" sz="1800" b="1" i="1" dirty="0" smtClean="0">
                <a:solidFill>
                  <a:schemeClr val="accent6"/>
                </a:solidFill>
              </a:rPr>
              <a:t>/ligne"&gt;</a:t>
            </a:r>
          </a:p>
          <a:p>
            <a:pPr marL="419100" lvl="2" indent="0">
              <a:buSzPct val="130000"/>
              <a:buNone/>
            </a:pPr>
            <a:r>
              <a:rPr lang="fr-FR" sz="1800" b="1" i="1" dirty="0" smtClean="0">
                <a:solidFill>
                  <a:schemeClr val="accent6"/>
                </a:solidFill>
              </a:rPr>
              <a:t>	&lt;line class="{@</a:t>
            </a:r>
            <a:r>
              <a:rPr lang="fr-FR" sz="1800" b="1" i="1" dirty="0" err="1" smtClean="0">
                <a:solidFill>
                  <a:schemeClr val="accent6"/>
                </a:solidFill>
              </a:rPr>
              <a:t>miseEnForme</a:t>
            </a:r>
            <a:r>
              <a:rPr lang="fr-FR" sz="1800" b="1" i="1" dirty="0" smtClean="0">
                <a:solidFill>
                  <a:schemeClr val="accent6"/>
                </a:solidFill>
              </a:rPr>
              <a:t>}" x1="{@</a:t>
            </a:r>
            <a:r>
              <a:rPr lang="fr-FR" sz="1800" b="1" i="1" dirty="0" err="1" smtClean="0">
                <a:solidFill>
                  <a:schemeClr val="accent6"/>
                </a:solidFill>
              </a:rPr>
              <a:t>debX</a:t>
            </a:r>
            <a:r>
              <a:rPr lang="fr-FR" sz="1800" b="1" i="1" dirty="0" smtClean="0">
                <a:solidFill>
                  <a:schemeClr val="accent6"/>
                </a:solidFill>
              </a:rPr>
              <a:t>}" y1="{</a:t>
            </a:r>
            <a:r>
              <a:rPr lang="fr-FR" sz="1800" b="1" i="1" dirty="0">
                <a:solidFill>
                  <a:schemeClr val="accent6"/>
                </a:solidFill>
              </a:rPr>
              <a:t>@</a:t>
            </a:r>
            <a:r>
              <a:rPr lang="fr-FR" sz="1800" b="1" i="1" dirty="0" err="1" smtClean="0">
                <a:solidFill>
                  <a:schemeClr val="accent6"/>
                </a:solidFill>
              </a:rPr>
              <a:t>debY</a:t>
            </a:r>
            <a:r>
              <a:rPr lang="fr-FR" sz="1800" b="1" i="1" dirty="0" smtClean="0">
                <a:solidFill>
                  <a:schemeClr val="accent6"/>
                </a:solidFill>
              </a:rPr>
              <a:t>}" 	x2="{@</a:t>
            </a:r>
            <a:r>
              <a:rPr lang="fr-FR" sz="1800" b="1" i="1" dirty="0" err="1" smtClean="0">
                <a:solidFill>
                  <a:schemeClr val="accent6"/>
                </a:solidFill>
              </a:rPr>
              <a:t>finX</a:t>
            </a:r>
            <a:r>
              <a:rPr lang="fr-FR" sz="1800" b="1" i="1" dirty="0" smtClean="0">
                <a:solidFill>
                  <a:schemeClr val="accent6"/>
                </a:solidFill>
              </a:rPr>
              <a:t>}" y2="{@</a:t>
            </a:r>
            <a:r>
              <a:rPr lang="fr-FR" sz="1800" b="1" i="1" dirty="0" err="1" smtClean="0">
                <a:solidFill>
                  <a:schemeClr val="accent6"/>
                </a:solidFill>
              </a:rPr>
              <a:t>finY</a:t>
            </a:r>
            <a:r>
              <a:rPr lang="fr-FR" sz="1800" b="1" i="1" dirty="0" smtClean="0">
                <a:solidFill>
                  <a:schemeClr val="accent6"/>
                </a:solidFill>
              </a:rPr>
              <a:t>}"/&gt;</a:t>
            </a:r>
          </a:p>
          <a:p>
            <a:pPr marL="419100" lvl="2" indent="0">
              <a:buSzPct val="130000"/>
              <a:buNone/>
            </a:pPr>
            <a:r>
              <a:rPr lang="fr-FR" sz="1800" b="1" i="1" dirty="0" smtClean="0">
                <a:solidFill>
                  <a:schemeClr val="accent6"/>
                </a:solidFill>
              </a:rPr>
              <a:t>&lt;/</a:t>
            </a:r>
            <a:r>
              <a:rPr lang="fr-FR" sz="1800" b="1" i="1" dirty="0" err="1" smtClean="0">
                <a:solidFill>
                  <a:schemeClr val="accent6"/>
                </a:solidFill>
              </a:rPr>
              <a:t>xsl:for-each</a:t>
            </a:r>
            <a:r>
              <a:rPr lang="fr-FR" sz="1800" b="1" i="1" dirty="0" smtClean="0">
                <a:solidFill>
                  <a:schemeClr val="accent6"/>
                </a:solidFill>
              </a:rPr>
              <a:t>&gt;</a:t>
            </a:r>
          </a:p>
          <a:p>
            <a:pPr marL="419100" lvl="2" indent="0">
              <a:buSzPct val="130000"/>
              <a:buNone/>
            </a:pPr>
            <a:r>
              <a:rPr lang="fr-FR" sz="1800" b="1" i="1" dirty="0" smtClean="0">
                <a:solidFill>
                  <a:schemeClr val="accent6"/>
                </a:solidFill>
              </a:rPr>
              <a:t>…</a:t>
            </a:r>
          </a:p>
          <a:p>
            <a:pPr marL="1588" lvl="2" indent="0">
              <a:buSzPct val="130000"/>
              <a:buNone/>
            </a:pPr>
            <a:r>
              <a:rPr lang="fr-FR" sz="1800" b="1" i="1" dirty="0" smtClean="0">
                <a:solidFill>
                  <a:schemeClr val="accent6"/>
                </a:solidFill>
              </a:rPr>
              <a:t>&lt;/</a:t>
            </a:r>
            <a:r>
              <a:rPr lang="fr-FR" sz="1800" b="1" i="1" dirty="0" err="1" smtClean="0">
                <a:solidFill>
                  <a:schemeClr val="accent6"/>
                </a:solidFill>
              </a:rPr>
              <a:t>svg</a:t>
            </a:r>
            <a:r>
              <a:rPr lang="fr-FR" sz="1800" b="1" i="1" dirty="0" smtClean="0">
                <a:solidFill>
                  <a:schemeClr val="accent6"/>
                </a:solidFill>
              </a:rPr>
              <a:t>&gt;</a:t>
            </a:r>
          </a:p>
          <a:p>
            <a:pPr marL="381000" lvl="1" indent="-381000">
              <a:buSzPct val="130000"/>
              <a:buBlip>
                <a:blip r:embed="rId2"/>
              </a:buBlip>
            </a:pPr>
            <a:endParaRPr lang="fr-FR" i="1" dirty="0"/>
          </a:p>
        </p:txBody>
      </p:sp>
      <p:sp>
        <p:nvSpPr>
          <p:cNvPr id="6" name="Bouton d'action : Document 5">
            <a:hlinkClick r:id="rId3" action="ppaction://hlinkfile" highlightClick="1"/>
          </p:cNvPr>
          <p:cNvSpPr/>
          <p:nvPr/>
        </p:nvSpPr>
        <p:spPr>
          <a:xfrm>
            <a:off x="7422310" y="3284984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74247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Débogage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dirty="0" smtClean="0"/>
              <a:t>Comme pour le HTML</a:t>
            </a:r>
            <a:endParaRPr lang="fr-FR" sz="1800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38" y="1412776"/>
            <a:ext cx="8467998" cy="4617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784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/>
              <a:t>XML + </a:t>
            </a:r>
            <a:r>
              <a:rPr lang="fr-FR" dirty="0" err="1"/>
              <a:t>XSL</a:t>
            </a:r>
            <a:r>
              <a:rPr lang="fr-FR" dirty="0"/>
              <a:t> =&gt; </a:t>
            </a:r>
            <a:r>
              <a:rPr lang="fr-FR" dirty="0" err="1"/>
              <a:t>SVG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dirty="0"/>
              <a:t>A vous de jouer :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Créer la même image </a:t>
            </a:r>
            <a:r>
              <a:rPr lang="fr-FR" dirty="0" err="1" smtClean="0"/>
              <a:t>SVG</a:t>
            </a:r>
            <a:r>
              <a:rPr lang="fr-FR" dirty="0" smtClean="0"/>
              <a:t> à partir de données stockées dans un fichier XML</a:t>
            </a:r>
            <a:endParaRPr lang="fr-FR" sz="1800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sp>
        <p:nvSpPr>
          <p:cNvPr id="7" name="Organigramme : Multidocument 6"/>
          <p:cNvSpPr/>
          <p:nvPr/>
        </p:nvSpPr>
        <p:spPr>
          <a:xfrm>
            <a:off x="2051720" y="2942347"/>
            <a:ext cx="1728192" cy="792088"/>
          </a:xfrm>
          <a:prstGeom prst="flowChartMultidocumen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Exemple C7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648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76672"/>
            <a:ext cx="7920880" cy="561662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fr-FR" sz="2400" dirty="0" smtClean="0">
                <a:solidFill>
                  <a:srgbClr val="FF0000"/>
                </a:solidFill>
              </a:rPr>
              <a:t>Justification des Technologies utilisées</a:t>
            </a:r>
          </a:p>
          <a:p>
            <a:pPr marL="717550" lvl="1" indent="-179388">
              <a:buFont typeface="Arial" panose="020B0604020202020204" pitchFamily="34" charset="0"/>
              <a:buChar char="•"/>
            </a:pPr>
            <a:r>
              <a:rPr lang="fr-FR" sz="2000" dirty="0" err="1" smtClean="0"/>
              <a:t>PSD</a:t>
            </a:r>
            <a:r>
              <a:rPr lang="fr-FR" sz="2000" dirty="0" smtClean="0"/>
              <a:t> (questionnaire + internet explorer) de Diapason disponibles sur les postes de travail</a:t>
            </a:r>
          </a:p>
          <a:p>
            <a:pPr marL="717550" lvl="1" indent="-179388">
              <a:buFont typeface="Arial" panose="020B0604020202020204" pitchFamily="34" charset="0"/>
              <a:buChar char="•"/>
            </a:pPr>
            <a:r>
              <a:rPr lang="fr-FR" sz="2000" dirty="0" smtClean="0"/>
              <a:t>Ergonomique et rendu sympa</a:t>
            </a:r>
          </a:p>
          <a:p>
            <a:pPr marL="717550" lvl="1" indent="-179388">
              <a:buFont typeface="Arial" panose="020B0604020202020204" pitchFamily="34" charset="0"/>
              <a:buChar char="•"/>
            </a:pPr>
            <a:r>
              <a:rPr lang="fr-FR" sz="2000" dirty="0" smtClean="0"/>
              <a:t>Relativement simple à mettre en œuvre</a:t>
            </a:r>
          </a:p>
          <a:p>
            <a:pPr marL="717550" lvl="1" indent="-179388">
              <a:buFont typeface="Arial" panose="020B0604020202020204" pitchFamily="34" charset="0"/>
              <a:buChar char="•"/>
            </a:pPr>
            <a:r>
              <a:rPr lang="fr-FR" sz="2000" dirty="0" smtClean="0"/>
              <a:t>Maintenable :</a:t>
            </a:r>
          </a:p>
          <a:p>
            <a:pPr marL="1136650" lvl="2" indent="-179388">
              <a:buFont typeface="Arial" panose="020B0604020202020204" pitchFamily="34" charset="0"/>
              <a:buChar char="•"/>
            </a:pPr>
            <a:r>
              <a:rPr lang="fr-FR" dirty="0" smtClean="0"/>
              <a:t>langages accessibles,</a:t>
            </a:r>
          </a:p>
          <a:p>
            <a:pPr marL="1136650" lvl="2" indent="-179388">
              <a:buFont typeface="Arial" panose="020B0604020202020204" pitchFamily="34" charset="0"/>
              <a:buChar char="•"/>
            </a:pPr>
            <a:r>
              <a:rPr lang="fr-FR" dirty="0" smtClean="0"/>
              <a:t>beaucoup de documentations accessibles</a:t>
            </a:r>
          </a:p>
          <a:p>
            <a:pPr marL="1136650" lvl="2" indent="-179388">
              <a:buFont typeface="Arial" panose="020B0604020202020204" pitchFamily="34" charset="0"/>
              <a:buChar char="•"/>
            </a:pPr>
            <a:r>
              <a:rPr lang="fr-FR" dirty="0" smtClean="0"/>
              <a:t>et outils pouvant être mutualisés entre sites</a:t>
            </a:r>
          </a:p>
          <a:p>
            <a:pPr marL="717550" lvl="1" indent="-179388">
              <a:buFont typeface="Arial" panose="020B0604020202020204" pitchFamily="34" charset="0"/>
              <a:buChar char="•"/>
            </a:pPr>
            <a:r>
              <a:rPr lang="fr-FR" sz="2000" dirty="0" smtClean="0"/>
              <a:t>"Gratuit"</a:t>
            </a:r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 smtClean="0">
                <a:solidFill>
                  <a:srgbClr val="FF0000"/>
                </a:solidFill>
              </a:rPr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80730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pPr marL="514350" indent="-514350"/>
            <a:r>
              <a:rPr lang="fr-FR" dirty="0"/>
              <a:t>Affichage aux Postes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dirty="0" smtClean="0"/>
              <a:t>Génération du Fichier XML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dirty="0" smtClean="0"/>
              <a:t>Requêtes des </a:t>
            </a:r>
            <a:r>
              <a:rPr lang="fr-FR" dirty="0" err="1" smtClean="0"/>
              <a:t>PSD</a:t>
            </a:r>
            <a:r>
              <a:rPr lang="fr-FR" dirty="0" smtClean="0"/>
              <a:t> après chaque </a:t>
            </a:r>
            <a:r>
              <a:rPr lang="fr-FR" smtClean="0"/>
              <a:t>réponse ou </a:t>
            </a:r>
            <a:r>
              <a:rPr lang="fr-FR" dirty="0" smtClean="0"/>
              <a:t>à la validation du scénario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dirty="0" smtClean="0"/>
              <a:t>=&gt; fichier XML dans dossier accessible d'UNIX et Windows</a:t>
            </a:r>
          </a:p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dirty="0" smtClean="0"/>
              <a:t>Affichage du fichier XML dans la partie Droite de la </a:t>
            </a:r>
            <a:r>
              <a:rPr lang="fr-FR" dirty="0" err="1" smtClean="0"/>
              <a:t>PSD</a:t>
            </a:r>
            <a:r>
              <a:rPr lang="fr-FR" dirty="0" smtClean="0"/>
              <a:t> =&gt; Internet Explorer</a:t>
            </a:r>
          </a:p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dirty="0" smtClean="0"/>
              <a:t>Présentation du XML par Internet Explorer</a:t>
            </a:r>
            <a:endParaRPr lang="fr-FR" dirty="0"/>
          </a:p>
          <a:p>
            <a:pPr marL="381000" lvl="1" indent="-381000">
              <a:buSzPct val="130000"/>
              <a:buBlip>
                <a:blip r:embed="rId3"/>
              </a:buBlip>
            </a:pPr>
            <a:endParaRPr lang="fr-FR" dirty="0" smtClean="0"/>
          </a:p>
          <a:p>
            <a:pPr marL="800100" lvl="2" indent="-381000">
              <a:buSzPct val="130000"/>
              <a:buBlip>
                <a:blip r:embed="rId3"/>
              </a:buBlip>
            </a:pPr>
            <a:endParaRPr lang="fr-FR" sz="1400" i="1" dirty="0" smtClean="0"/>
          </a:p>
          <a:p>
            <a:pPr marL="800100" lvl="2" indent="-381000">
              <a:buSzPct val="130000"/>
              <a:buBlip>
                <a:blip r:embed="rId3"/>
              </a:buBlip>
            </a:pPr>
            <a:endParaRPr lang="fr-FR" i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D.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9273" y="3668850"/>
            <a:ext cx="4616276" cy="3174380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8" name="Organigramme : Multidocument 7"/>
          <p:cNvSpPr/>
          <p:nvPr/>
        </p:nvSpPr>
        <p:spPr>
          <a:xfrm>
            <a:off x="5303315" y="4725144"/>
            <a:ext cx="1728192" cy="792088"/>
          </a:xfrm>
          <a:prstGeom prst="flowChartMultidocumen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Exemple D8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04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pPr marL="514350" indent="-514350"/>
            <a:r>
              <a:rPr lang="fr-FR" dirty="0"/>
              <a:t>Affichage </a:t>
            </a:r>
            <a:r>
              <a:rPr lang="fr-FR" dirty="0" smtClean="0"/>
              <a:t>de Dessins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904656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dirty="0" smtClean="0"/>
              <a:t>Spécificité dans le message XML : une structure XML prédéfinie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&lt;?</a:t>
            </a:r>
            <a:r>
              <a:rPr lang="fr-FR" sz="1400" b="1" i="1" dirty="0" err="1">
                <a:solidFill>
                  <a:schemeClr val="accent6"/>
                </a:solidFill>
              </a:rPr>
              <a:t>xml</a:t>
            </a:r>
            <a:r>
              <a:rPr lang="fr-FR" sz="1400" b="1" i="1" dirty="0">
                <a:solidFill>
                  <a:schemeClr val="accent6"/>
                </a:solidFill>
              </a:rPr>
              <a:t> version='1.0' </a:t>
            </a:r>
            <a:r>
              <a:rPr lang="fr-FR" sz="1400" b="1" i="1" dirty="0" err="1">
                <a:solidFill>
                  <a:schemeClr val="accent6"/>
                </a:solidFill>
              </a:rPr>
              <a:t>encoding</a:t>
            </a:r>
            <a:r>
              <a:rPr lang="fr-FR" sz="1400" b="1" i="1" dirty="0">
                <a:solidFill>
                  <a:schemeClr val="accent6"/>
                </a:solidFill>
              </a:rPr>
              <a:t>='ISO-8859-1' </a:t>
            </a:r>
            <a:r>
              <a:rPr lang="fr-FR" sz="1400" b="1" i="1" dirty="0" smtClean="0">
                <a:solidFill>
                  <a:schemeClr val="accent6"/>
                </a:solidFill>
              </a:rPr>
              <a:t>?&gt;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&lt;?</a:t>
            </a:r>
            <a:r>
              <a:rPr lang="fr-FR" sz="1400" b="1" i="1" dirty="0" err="1">
                <a:solidFill>
                  <a:schemeClr val="accent6"/>
                </a:solidFill>
              </a:rPr>
              <a:t>xml-stylesheet</a:t>
            </a:r>
            <a:r>
              <a:rPr lang="fr-FR" sz="1400" b="1" i="1" dirty="0">
                <a:solidFill>
                  <a:schemeClr val="accent6"/>
                </a:solidFill>
              </a:rPr>
              <a:t> </a:t>
            </a:r>
            <a:r>
              <a:rPr lang="fr-FR" sz="1400" b="1" i="1" dirty="0" err="1">
                <a:solidFill>
                  <a:schemeClr val="accent6"/>
                </a:solidFill>
              </a:rPr>
              <a:t>href</a:t>
            </a:r>
            <a:r>
              <a:rPr lang="fr-FR" sz="1400" b="1" i="1" dirty="0">
                <a:solidFill>
                  <a:schemeClr val="accent6"/>
                </a:solidFill>
              </a:rPr>
              <a:t>='../_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xsl</a:t>
            </a:r>
            <a:r>
              <a:rPr lang="fr-FR" sz="1400" b="1" i="1" dirty="0" smtClean="0">
                <a:solidFill>
                  <a:schemeClr val="accent6"/>
                </a:solidFill>
              </a:rPr>
              <a:t>/monFichierDePrensentation.xsl</a:t>
            </a:r>
            <a:r>
              <a:rPr lang="fr-FR" sz="1400" b="1" i="1" dirty="0">
                <a:solidFill>
                  <a:schemeClr val="accent6"/>
                </a:solidFill>
              </a:rPr>
              <a:t>' type='</a:t>
            </a:r>
            <a:r>
              <a:rPr lang="fr-FR" sz="1400" b="1" i="1" dirty="0" err="1">
                <a:solidFill>
                  <a:schemeClr val="accent6"/>
                </a:solidFill>
              </a:rPr>
              <a:t>text</a:t>
            </a:r>
            <a:r>
              <a:rPr lang="fr-FR" sz="1400" b="1" i="1" dirty="0">
                <a:solidFill>
                  <a:schemeClr val="accent6"/>
                </a:solidFill>
              </a:rPr>
              <a:t>/</a:t>
            </a:r>
            <a:r>
              <a:rPr lang="fr-FR" sz="1400" b="1" i="1" dirty="0" err="1">
                <a:solidFill>
                  <a:schemeClr val="accent6"/>
                </a:solidFill>
              </a:rPr>
              <a:t>xsl</a:t>
            </a:r>
            <a:r>
              <a:rPr lang="fr-FR" sz="1400" b="1" i="1" dirty="0" smtClean="0">
                <a:solidFill>
                  <a:schemeClr val="accent6"/>
                </a:solidFill>
              </a:rPr>
              <a:t>'?&gt;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&lt;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xml</a:t>
            </a:r>
            <a:r>
              <a:rPr lang="fr-FR" sz="1400" b="1" i="1" dirty="0" smtClean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</a:t>
            </a:r>
            <a:r>
              <a:rPr lang="fr-FR" sz="1400" b="1" i="1" dirty="0">
                <a:solidFill>
                  <a:schemeClr val="accent6"/>
                </a:solidFill>
              </a:rPr>
              <a:t>	</a:t>
            </a:r>
            <a:r>
              <a:rPr lang="fr-FR" sz="1400" b="1" i="1" dirty="0" smtClean="0">
                <a:solidFill>
                  <a:schemeClr val="accent6"/>
                </a:solidFill>
              </a:rPr>
              <a:t>…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</a:t>
            </a:r>
            <a:r>
              <a:rPr lang="fr-FR" sz="1400" b="1" i="1" dirty="0" smtClean="0">
                <a:solidFill>
                  <a:schemeClr val="accent6"/>
                </a:solidFill>
              </a:rPr>
              <a:t>	&lt;dessin</a:t>
            </a:r>
            <a:r>
              <a:rPr lang="fr-FR" sz="1400" b="1" i="1" dirty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&lt;</a:t>
            </a:r>
            <a:r>
              <a:rPr lang="fr-FR" sz="1400" b="1" i="1" dirty="0" err="1">
                <a:solidFill>
                  <a:schemeClr val="accent6"/>
                </a:solidFill>
              </a:rPr>
              <a:t>entete</a:t>
            </a:r>
            <a:r>
              <a:rPr lang="fr-FR" sz="1400" b="1" i="1" dirty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&lt;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ref</a:t>
            </a:r>
            <a:r>
              <a:rPr lang="fr-FR" sz="1400" b="1" i="1" dirty="0" smtClean="0">
                <a:solidFill>
                  <a:schemeClr val="accent6"/>
                </a:solidFill>
              </a:rPr>
              <a:t>&gt;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monDessin</a:t>
            </a:r>
            <a:r>
              <a:rPr lang="fr-FR" sz="1400" b="1" i="1" dirty="0" smtClean="0">
                <a:solidFill>
                  <a:schemeClr val="accent6"/>
                </a:solidFill>
              </a:rPr>
              <a:t>&lt;/</a:t>
            </a:r>
            <a:r>
              <a:rPr lang="fr-FR" sz="1400" b="1" i="1" dirty="0" err="1">
                <a:solidFill>
                  <a:schemeClr val="accent6"/>
                </a:solidFill>
              </a:rPr>
              <a:t>ref</a:t>
            </a:r>
            <a:r>
              <a:rPr lang="fr-FR" sz="1400" b="1" i="1" dirty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&lt;</a:t>
            </a:r>
            <a:r>
              <a:rPr lang="fr-FR" sz="1400" b="1" i="1" dirty="0" err="1">
                <a:solidFill>
                  <a:schemeClr val="accent6"/>
                </a:solidFill>
              </a:rPr>
              <a:t>dimMaxHoriz</a:t>
            </a:r>
            <a:r>
              <a:rPr lang="fr-FR" sz="1400" b="1" i="1" dirty="0">
                <a:solidFill>
                  <a:schemeClr val="accent6"/>
                </a:solidFill>
              </a:rPr>
              <a:t>&gt;800&lt;/</a:t>
            </a:r>
            <a:r>
              <a:rPr lang="fr-FR" sz="1400" b="1" i="1" dirty="0" err="1">
                <a:solidFill>
                  <a:schemeClr val="accent6"/>
                </a:solidFill>
              </a:rPr>
              <a:t>dimMaxHoriz</a:t>
            </a:r>
            <a:r>
              <a:rPr lang="fr-FR" sz="1400" b="1" i="1" dirty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&lt;</a:t>
            </a:r>
            <a:r>
              <a:rPr lang="fr-FR" sz="1400" b="1" i="1" dirty="0" err="1">
                <a:solidFill>
                  <a:schemeClr val="accent6"/>
                </a:solidFill>
              </a:rPr>
              <a:t>dimMaxVerti</a:t>
            </a:r>
            <a:r>
              <a:rPr lang="fr-FR" sz="1400" b="1" i="1" dirty="0">
                <a:solidFill>
                  <a:schemeClr val="accent6"/>
                </a:solidFill>
              </a:rPr>
              <a:t>&gt;1200&lt;/</a:t>
            </a:r>
            <a:r>
              <a:rPr lang="fr-FR" sz="1400" b="1" i="1" dirty="0" err="1">
                <a:solidFill>
                  <a:schemeClr val="accent6"/>
                </a:solidFill>
              </a:rPr>
              <a:t>dimMaxVerti</a:t>
            </a:r>
            <a:r>
              <a:rPr lang="fr-FR" sz="1400" b="1" i="1" dirty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&lt;/</a:t>
            </a:r>
            <a:r>
              <a:rPr lang="fr-FR" sz="1400" b="1" i="1" dirty="0" err="1">
                <a:solidFill>
                  <a:schemeClr val="accent6"/>
                </a:solidFill>
              </a:rPr>
              <a:t>entete</a:t>
            </a:r>
            <a:r>
              <a:rPr lang="fr-FR" sz="1400" b="1" i="1" dirty="0" smtClean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</a:t>
            </a:r>
            <a:r>
              <a:rPr lang="fr-FR" sz="1400" b="1" i="1" dirty="0" smtClean="0">
                <a:solidFill>
                  <a:schemeClr val="accent6"/>
                </a:solidFill>
              </a:rPr>
              <a:t>	</a:t>
            </a:r>
            <a:r>
              <a:rPr lang="fr-FR" sz="1400" b="1" i="1" dirty="0">
                <a:solidFill>
                  <a:schemeClr val="accent6"/>
                </a:solidFill>
              </a:rPr>
              <a:t>	&lt;</a:t>
            </a:r>
            <a:r>
              <a:rPr lang="fr-FR" sz="1400" b="1" i="1" dirty="0" err="1">
                <a:solidFill>
                  <a:schemeClr val="accent6"/>
                </a:solidFill>
              </a:rPr>
              <a:t>objDessin</a:t>
            </a:r>
            <a:r>
              <a:rPr lang="fr-FR" sz="1400" b="1" i="1" dirty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&lt;type&gt;dormant&lt;/type&gt;</a:t>
            </a:r>
            <a:endParaRPr lang="fr-FR" sz="1400" b="1" i="1" dirty="0">
              <a:solidFill>
                <a:schemeClr val="accent6"/>
              </a:solidFill>
            </a:endParaRP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&lt;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ref</a:t>
            </a:r>
            <a:r>
              <a:rPr lang="fr-FR" sz="1400" b="1" i="1" dirty="0" smtClean="0">
                <a:solidFill>
                  <a:schemeClr val="accent6"/>
                </a:solidFill>
              </a:rPr>
              <a:t>&gt;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monDormant</a:t>
            </a:r>
            <a:r>
              <a:rPr lang="fr-FR" sz="1400" b="1" i="1" dirty="0" smtClean="0">
                <a:solidFill>
                  <a:schemeClr val="accent6"/>
                </a:solidFill>
              </a:rPr>
              <a:t>&lt;/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ref</a:t>
            </a:r>
            <a:r>
              <a:rPr lang="fr-FR" sz="1400" b="1" i="1" dirty="0" smtClean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</a:t>
            </a:r>
            <a:r>
              <a:rPr lang="fr-FR" sz="1400" b="1" i="1" dirty="0" smtClean="0">
                <a:solidFill>
                  <a:schemeClr val="accent6"/>
                </a:solidFill>
              </a:rPr>
              <a:t>			&lt;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posX</a:t>
            </a:r>
            <a:r>
              <a:rPr lang="fr-FR" sz="1400" b="1" i="1" dirty="0" smtClean="0">
                <a:solidFill>
                  <a:schemeClr val="accent6"/>
                </a:solidFill>
              </a:rPr>
              <a:t>&gt;0&lt;/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posX</a:t>
            </a:r>
            <a:r>
              <a:rPr lang="fr-FR" sz="1400" b="1" i="1" dirty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&lt;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posY</a:t>
            </a:r>
            <a:r>
              <a:rPr lang="fr-FR" sz="1400" b="1" i="1" dirty="0" smtClean="0">
                <a:solidFill>
                  <a:schemeClr val="accent6"/>
                </a:solidFill>
              </a:rPr>
              <a:t>&gt;0&lt;/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posY</a:t>
            </a:r>
            <a:r>
              <a:rPr lang="fr-FR" sz="1400" b="1" i="1" dirty="0" smtClean="0">
                <a:solidFill>
                  <a:schemeClr val="accent6"/>
                </a:solidFill>
              </a:rPr>
              <a:t>&gt;</a:t>
            </a:r>
            <a:endParaRPr lang="fr-FR" sz="1400" b="1" i="1" dirty="0">
              <a:solidFill>
                <a:schemeClr val="accent6"/>
              </a:solidFill>
            </a:endParaRP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&lt;largeur&gt;800&lt;/largeur&gt;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</a:t>
            </a:r>
            <a:r>
              <a:rPr lang="fr-FR" sz="1400" b="1" i="1" dirty="0" smtClean="0">
                <a:solidFill>
                  <a:schemeClr val="accent6"/>
                </a:solidFill>
              </a:rPr>
              <a:t>			&lt;hauteur&gt;1200&lt;/hauteur&gt;</a:t>
            </a:r>
            <a:endParaRPr lang="fr-FR" sz="1400" b="1" i="1" dirty="0">
              <a:solidFill>
                <a:schemeClr val="accent6"/>
              </a:solidFill>
            </a:endParaRP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&lt;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epaisseur</a:t>
            </a:r>
            <a:r>
              <a:rPr lang="fr-FR" sz="1400" b="1" i="1" dirty="0" smtClean="0">
                <a:solidFill>
                  <a:schemeClr val="accent6"/>
                </a:solidFill>
              </a:rPr>
              <a:t>&gt;40&lt;/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epaisseur</a:t>
            </a:r>
            <a:r>
              <a:rPr lang="fr-FR" sz="1400" b="1" i="1" dirty="0" smtClean="0">
                <a:solidFill>
                  <a:schemeClr val="accent6"/>
                </a:solidFill>
              </a:rPr>
              <a:t>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&lt;/</a:t>
            </a:r>
            <a:r>
              <a:rPr lang="fr-FR" sz="1400" b="1" i="1" dirty="0" err="1">
                <a:solidFill>
                  <a:schemeClr val="accent6"/>
                </a:solidFill>
              </a:rPr>
              <a:t>objDessin</a:t>
            </a:r>
            <a:r>
              <a:rPr lang="fr-FR" sz="1400" b="1" i="1" dirty="0">
                <a:solidFill>
                  <a:schemeClr val="accent6"/>
                </a:solidFill>
              </a:rPr>
              <a:t>&gt;</a:t>
            </a:r>
            <a:endParaRPr lang="fr-FR" sz="1400" b="1" i="1" dirty="0" smtClean="0">
              <a:solidFill>
                <a:schemeClr val="accent6"/>
              </a:solidFill>
            </a:endParaRP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…</a:t>
            </a:r>
            <a:endParaRPr lang="fr-FR" sz="1400" b="1" i="1" dirty="0">
              <a:solidFill>
                <a:schemeClr val="accent6"/>
              </a:solidFill>
            </a:endParaRP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&lt;/dessin&gt;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…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&lt;/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xml</a:t>
            </a:r>
            <a:r>
              <a:rPr lang="fr-FR" sz="1400" b="1" i="1" dirty="0" smtClean="0">
                <a:solidFill>
                  <a:schemeClr val="accent6"/>
                </a:solidFill>
              </a:rPr>
              <a:t>&gt;</a:t>
            </a:r>
            <a:endParaRPr lang="fr-FR" sz="1000" dirty="0" smtClean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D.</a:t>
            </a:r>
          </a:p>
        </p:txBody>
      </p:sp>
    </p:spTree>
    <p:extLst>
      <p:ext uri="{BB962C8B-B14F-4D97-AF65-F5344CB8AC3E}">
        <p14:creationId xmlns:p14="http://schemas.microsoft.com/office/powerpoint/2010/main" val="332169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pPr marL="514350" indent="-514350"/>
            <a:r>
              <a:rPr lang="fr-FR" dirty="0"/>
              <a:t>Affichage </a:t>
            </a:r>
            <a:r>
              <a:rPr lang="fr-FR" dirty="0" smtClean="0"/>
              <a:t>de Dessins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904656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dirty="0" smtClean="0"/>
              <a:t>Un </a:t>
            </a:r>
            <a:r>
              <a:rPr lang="fr-FR" dirty="0" err="1" smtClean="0"/>
              <a:t>XSL</a:t>
            </a:r>
            <a:r>
              <a:rPr lang="fr-FR" dirty="0" smtClean="0"/>
              <a:t> de présentation : utilisation d'un </a:t>
            </a:r>
            <a:r>
              <a:rPr lang="fr-FR" dirty="0" err="1" smtClean="0"/>
              <a:t>template</a:t>
            </a:r>
            <a:r>
              <a:rPr lang="fr-FR" dirty="0" smtClean="0"/>
              <a:t> groupe (SI_Dessins.xsl)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&lt;?</a:t>
            </a:r>
            <a:r>
              <a:rPr lang="fr-FR" sz="1400" b="1" i="1" dirty="0" err="1">
                <a:solidFill>
                  <a:schemeClr val="accent6"/>
                </a:solidFill>
              </a:rPr>
              <a:t>xml</a:t>
            </a:r>
            <a:r>
              <a:rPr lang="fr-FR" sz="1400" b="1" i="1" dirty="0">
                <a:solidFill>
                  <a:schemeClr val="accent6"/>
                </a:solidFill>
              </a:rPr>
              <a:t> version="1.0" </a:t>
            </a:r>
            <a:r>
              <a:rPr lang="fr-FR" sz="1400" b="1" i="1" dirty="0" err="1">
                <a:solidFill>
                  <a:schemeClr val="accent6"/>
                </a:solidFill>
              </a:rPr>
              <a:t>encoding</a:t>
            </a:r>
            <a:r>
              <a:rPr lang="fr-FR" sz="1400" b="1" i="1" dirty="0">
                <a:solidFill>
                  <a:schemeClr val="accent6"/>
                </a:solidFill>
              </a:rPr>
              <a:t>="ISO-8859-1" ?&gt; </a:t>
            </a:r>
          </a:p>
          <a:p>
            <a:pPr marL="17463" lvl="2" indent="-17463">
              <a:lnSpc>
                <a:spcPts val="1100"/>
              </a:lnSpc>
              <a:buSzPct val="130000"/>
              <a:buNone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&lt;</a:t>
            </a:r>
            <a:r>
              <a:rPr lang="fr-FR" sz="1400" b="1" i="1" dirty="0" err="1">
                <a:solidFill>
                  <a:schemeClr val="accent6"/>
                </a:solidFill>
              </a:rPr>
              <a:t>xsl:stylesheet</a:t>
            </a:r>
            <a:r>
              <a:rPr lang="fr-FR" sz="1400" b="1" i="1" dirty="0">
                <a:solidFill>
                  <a:schemeClr val="accent6"/>
                </a:solidFill>
              </a:rPr>
              <a:t> version="4.0" </a:t>
            </a:r>
            <a:r>
              <a:rPr lang="fr-FR" sz="1400" b="1" i="1" dirty="0" err="1">
                <a:solidFill>
                  <a:schemeClr val="accent6"/>
                </a:solidFill>
              </a:rPr>
              <a:t>xmlns:xsl</a:t>
            </a:r>
            <a:r>
              <a:rPr lang="fr-FR" sz="1400" b="1" i="1" dirty="0">
                <a:solidFill>
                  <a:schemeClr val="accent6"/>
                </a:solidFill>
              </a:rPr>
              <a:t>="http://www.w3.org/1999/XSL/Transform"&gt;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&lt;</a:t>
            </a:r>
            <a:r>
              <a:rPr lang="fr-FR" sz="1400" b="1" i="1" dirty="0" err="1">
                <a:solidFill>
                  <a:schemeClr val="accent6"/>
                </a:solidFill>
              </a:rPr>
              <a:t>xsl:output</a:t>
            </a:r>
            <a:r>
              <a:rPr lang="fr-FR" sz="1400" b="1" i="1" dirty="0">
                <a:solidFill>
                  <a:schemeClr val="accent6"/>
                </a:solidFill>
              </a:rPr>
              <a:t> </a:t>
            </a:r>
            <a:r>
              <a:rPr lang="fr-FR" sz="1400" b="1" i="1" dirty="0" err="1">
                <a:solidFill>
                  <a:schemeClr val="accent6"/>
                </a:solidFill>
              </a:rPr>
              <a:t>method</a:t>
            </a:r>
            <a:r>
              <a:rPr lang="fr-FR" sz="1400" b="1" i="1" dirty="0">
                <a:solidFill>
                  <a:schemeClr val="accent6"/>
                </a:solidFill>
              </a:rPr>
              <a:t>="html" </a:t>
            </a:r>
            <a:r>
              <a:rPr lang="fr-FR" sz="1400" b="1" i="1" dirty="0" err="1">
                <a:solidFill>
                  <a:schemeClr val="accent6"/>
                </a:solidFill>
              </a:rPr>
              <a:t>doctype</a:t>
            </a:r>
            <a:r>
              <a:rPr lang="fr-FR" sz="1400" b="1" i="1" dirty="0">
                <a:solidFill>
                  <a:schemeClr val="accent6"/>
                </a:solidFill>
              </a:rPr>
              <a:t>-system="</a:t>
            </a:r>
            <a:r>
              <a:rPr lang="fr-FR" sz="1400" b="1" i="1" dirty="0" err="1">
                <a:solidFill>
                  <a:schemeClr val="accent6"/>
                </a:solidFill>
              </a:rPr>
              <a:t>about:legacy-compat</a:t>
            </a:r>
            <a:r>
              <a:rPr lang="fr-FR" sz="1400" b="1" i="1" dirty="0">
                <a:solidFill>
                  <a:schemeClr val="accent6"/>
                </a:solidFill>
              </a:rPr>
              <a:t>"/&gt;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&lt;</a:t>
            </a:r>
            <a:r>
              <a:rPr lang="fr-FR" sz="1400" b="1" i="1" dirty="0" err="1">
                <a:solidFill>
                  <a:schemeClr val="accent6"/>
                </a:solidFill>
              </a:rPr>
              <a:t>xsl:include</a:t>
            </a:r>
            <a:r>
              <a:rPr lang="fr-FR" sz="1400" b="1" i="1" dirty="0">
                <a:solidFill>
                  <a:schemeClr val="accent6"/>
                </a:solidFill>
              </a:rPr>
              <a:t> </a:t>
            </a:r>
            <a:r>
              <a:rPr lang="fr-FR" sz="1400" b="1" i="1" dirty="0" err="1">
                <a:solidFill>
                  <a:schemeClr val="accent6"/>
                </a:solidFill>
              </a:rPr>
              <a:t>href</a:t>
            </a:r>
            <a:r>
              <a:rPr lang="fr-FR" sz="1400" b="1" i="1" dirty="0">
                <a:solidFill>
                  <a:schemeClr val="accent6"/>
                </a:solidFill>
              </a:rPr>
              <a:t>="SI_dessins.xsl</a:t>
            </a:r>
            <a:r>
              <a:rPr lang="fr-FR" sz="1400" b="1" i="1" dirty="0" smtClean="0">
                <a:solidFill>
                  <a:schemeClr val="accent6"/>
                </a:solidFill>
              </a:rPr>
              <a:t>"/&gt;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&lt;</a:t>
            </a:r>
            <a:r>
              <a:rPr lang="fr-FR" sz="1400" b="1" i="1" dirty="0" err="1">
                <a:solidFill>
                  <a:schemeClr val="accent6"/>
                </a:solidFill>
              </a:rPr>
              <a:t>xsl:template</a:t>
            </a:r>
            <a:r>
              <a:rPr lang="fr-FR" sz="1400" b="1" i="1" dirty="0">
                <a:solidFill>
                  <a:schemeClr val="accent6"/>
                </a:solidFill>
              </a:rPr>
              <a:t> match="/"&gt;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</a:t>
            </a:r>
            <a:r>
              <a:rPr lang="fr-FR" sz="1400" b="1" i="1" dirty="0">
                <a:solidFill>
                  <a:schemeClr val="accent6"/>
                </a:solidFill>
              </a:rPr>
              <a:t>	&lt;HTML&gt;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	</a:t>
            </a:r>
            <a:r>
              <a:rPr lang="fr-FR" sz="1400" b="1" i="1" dirty="0" smtClean="0">
                <a:solidFill>
                  <a:schemeClr val="accent6"/>
                </a:solidFill>
              </a:rPr>
              <a:t>	&lt;</a:t>
            </a:r>
            <a:r>
              <a:rPr lang="fr-FR" sz="1400" b="1" i="1" dirty="0">
                <a:solidFill>
                  <a:schemeClr val="accent6"/>
                </a:solidFill>
              </a:rPr>
              <a:t>HEAD&gt;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		</a:t>
            </a:r>
            <a:r>
              <a:rPr lang="fr-FR" sz="1400" b="1" i="1" dirty="0" smtClean="0">
                <a:solidFill>
                  <a:schemeClr val="accent6"/>
                </a:solidFill>
              </a:rPr>
              <a:t>	&lt;</a:t>
            </a:r>
            <a:r>
              <a:rPr lang="fr-FR" sz="1400" b="1" i="1" dirty="0" err="1">
                <a:solidFill>
                  <a:schemeClr val="accent6"/>
                </a:solidFill>
              </a:rPr>
              <a:t>link</a:t>
            </a:r>
            <a:r>
              <a:rPr lang="fr-FR" sz="1400" b="1" i="1" dirty="0">
                <a:solidFill>
                  <a:schemeClr val="accent6"/>
                </a:solidFill>
              </a:rPr>
              <a:t> </a:t>
            </a:r>
            <a:r>
              <a:rPr lang="fr-FR" sz="1400" b="1" i="1" dirty="0" err="1">
                <a:solidFill>
                  <a:schemeClr val="accent6"/>
                </a:solidFill>
              </a:rPr>
              <a:t>href</a:t>
            </a:r>
            <a:r>
              <a:rPr lang="fr-FR" sz="1400" b="1" i="1" dirty="0">
                <a:solidFill>
                  <a:schemeClr val="accent6"/>
                </a:solidFill>
              </a:rPr>
              <a:t>="../_</a:t>
            </a:r>
            <a:r>
              <a:rPr lang="fr-FR" sz="1400" b="1" i="1" dirty="0" err="1">
                <a:solidFill>
                  <a:schemeClr val="accent6"/>
                </a:solidFill>
              </a:rPr>
              <a:t>css</a:t>
            </a:r>
            <a:r>
              <a:rPr lang="fr-FR" sz="1400" b="1" i="1" dirty="0">
                <a:solidFill>
                  <a:schemeClr val="accent6"/>
                </a:solidFill>
              </a:rPr>
              <a:t>/SI_dessins.css" type="</a:t>
            </a:r>
            <a:r>
              <a:rPr lang="fr-FR" sz="1400" b="1" i="1" dirty="0" err="1">
                <a:solidFill>
                  <a:schemeClr val="accent6"/>
                </a:solidFill>
              </a:rPr>
              <a:t>text</a:t>
            </a:r>
            <a:r>
              <a:rPr lang="fr-FR" sz="1400" b="1" i="1" dirty="0">
                <a:solidFill>
                  <a:schemeClr val="accent6"/>
                </a:solidFill>
              </a:rPr>
              <a:t>/</a:t>
            </a:r>
            <a:r>
              <a:rPr lang="fr-FR" sz="1400" b="1" i="1" dirty="0" err="1">
                <a:solidFill>
                  <a:schemeClr val="accent6"/>
                </a:solidFill>
              </a:rPr>
              <a:t>css</a:t>
            </a:r>
            <a:r>
              <a:rPr lang="fr-FR" sz="1400" b="1" i="1" dirty="0">
                <a:solidFill>
                  <a:schemeClr val="accent6"/>
                </a:solidFill>
              </a:rPr>
              <a:t>" </a:t>
            </a:r>
            <a:r>
              <a:rPr lang="fr-FR" sz="1400" b="1" i="1" dirty="0" err="1">
                <a:solidFill>
                  <a:schemeClr val="accent6"/>
                </a:solidFill>
              </a:rPr>
              <a:t>rel</a:t>
            </a:r>
            <a:r>
              <a:rPr lang="fr-FR" sz="1400" b="1" i="1" dirty="0">
                <a:solidFill>
                  <a:schemeClr val="accent6"/>
                </a:solidFill>
              </a:rPr>
              <a:t>="</a:t>
            </a:r>
            <a:r>
              <a:rPr lang="fr-FR" sz="1400" b="1" i="1" dirty="0" err="1">
                <a:solidFill>
                  <a:schemeClr val="accent6"/>
                </a:solidFill>
              </a:rPr>
              <a:t>stylesheet</a:t>
            </a:r>
            <a:r>
              <a:rPr lang="fr-FR" sz="1400" b="1" i="1" dirty="0">
                <a:solidFill>
                  <a:schemeClr val="accent6"/>
                </a:solidFill>
              </a:rPr>
              <a:t>" </a:t>
            </a:r>
            <a:r>
              <a:rPr lang="fr-FR" sz="1400" b="1" i="1" dirty="0" err="1">
                <a:solidFill>
                  <a:schemeClr val="accent6"/>
                </a:solidFill>
              </a:rPr>
              <a:t>xmlns</a:t>
            </a:r>
            <a:r>
              <a:rPr lang="fr-FR" sz="1400" b="1" i="1" dirty="0">
                <a:solidFill>
                  <a:schemeClr val="accent6"/>
                </a:solidFill>
              </a:rPr>
              <a:t>="http://www.w3.org/1999/xhtml"/&gt;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…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&lt;/HEAD</a:t>
            </a:r>
            <a:r>
              <a:rPr lang="fr-FR" sz="1400" b="1" i="1" dirty="0">
                <a:solidFill>
                  <a:schemeClr val="accent6"/>
                </a:solidFill>
              </a:rPr>
              <a:t>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&lt;BODY&gt;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</a:t>
            </a:r>
            <a:r>
              <a:rPr lang="fr-FR" sz="1400" b="1" i="1" dirty="0" smtClean="0">
                <a:solidFill>
                  <a:schemeClr val="accent6"/>
                </a:solidFill>
              </a:rPr>
              <a:t>			…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			&lt;</a:t>
            </a:r>
            <a:r>
              <a:rPr lang="fr-FR" sz="1400" b="1" i="1" dirty="0" err="1">
                <a:solidFill>
                  <a:schemeClr val="accent6"/>
                </a:solidFill>
              </a:rPr>
              <a:t>xsl:call-template</a:t>
            </a:r>
            <a:r>
              <a:rPr lang="fr-FR" sz="1400" b="1" i="1" dirty="0">
                <a:solidFill>
                  <a:schemeClr val="accent6"/>
                </a:solidFill>
              </a:rPr>
              <a:t> </a:t>
            </a:r>
            <a:r>
              <a:rPr lang="fr-FR" sz="1400" b="1" i="1" dirty="0" err="1">
                <a:solidFill>
                  <a:schemeClr val="accent6"/>
                </a:solidFill>
              </a:rPr>
              <a:t>name</a:t>
            </a:r>
            <a:r>
              <a:rPr lang="fr-FR" sz="1400" b="1" i="1" dirty="0">
                <a:solidFill>
                  <a:schemeClr val="accent6"/>
                </a:solidFill>
              </a:rPr>
              <a:t>="</a:t>
            </a:r>
            <a:r>
              <a:rPr lang="fr-FR" sz="1400" b="1" i="1" dirty="0" err="1">
                <a:solidFill>
                  <a:schemeClr val="accent6"/>
                </a:solidFill>
              </a:rPr>
              <a:t>affiche_dessins_html</a:t>
            </a:r>
            <a:r>
              <a:rPr lang="fr-FR" sz="1400" b="1" i="1" dirty="0">
                <a:solidFill>
                  <a:schemeClr val="accent6"/>
                </a:solidFill>
              </a:rPr>
              <a:t>"&gt;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</a:t>
            </a:r>
            <a:r>
              <a:rPr lang="fr-FR" sz="1400" b="1" i="1" dirty="0">
                <a:solidFill>
                  <a:schemeClr val="accent6"/>
                </a:solidFill>
              </a:rPr>
              <a:t>	&lt;</a:t>
            </a:r>
            <a:r>
              <a:rPr lang="fr-FR" sz="1400" b="1" i="1" dirty="0" err="1">
                <a:solidFill>
                  <a:schemeClr val="accent6"/>
                </a:solidFill>
              </a:rPr>
              <a:t>xsl:with-param</a:t>
            </a:r>
            <a:r>
              <a:rPr lang="fr-FR" sz="1400" b="1" i="1" dirty="0">
                <a:solidFill>
                  <a:schemeClr val="accent6"/>
                </a:solidFill>
              </a:rPr>
              <a:t> </a:t>
            </a:r>
            <a:r>
              <a:rPr lang="fr-FR" sz="1400" b="1" i="1" dirty="0" err="1">
                <a:solidFill>
                  <a:schemeClr val="accent6"/>
                </a:solidFill>
              </a:rPr>
              <a:t>name</a:t>
            </a:r>
            <a:r>
              <a:rPr lang="fr-FR" sz="1400" b="1" i="1" dirty="0">
                <a:solidFill>
                  <a:schemeClr val="accent6"/>
                </a:solidFill>
              </a:rPr>
              <a:t>="</a:t>
            </a:r>
            <a:r>
              <a:rPr lang="fr-FR" sz="1400" b="1" i="1" dirty="0" err="1">
                <a:solidFill>
                  <a:schemeClr val="accent6"/>
                </a:solidFill>
              </a:rPr>
              <a:t>dessinRef</a:t>
            </a:r>
            <a:r>
              <a:rPr lang="fr-FR" sz="1400" b="1" i="1" dirty="0">
                <a:solidFill>
                  <a:schemeClr val="accent6"/>
                </a:solidFill>
              </a:rPr>
              <a:t>"   select</a:t>
            </a:r>
            <a:r>
              <a:rPr lang="fr-FR" sz="1400" b="1" i="1" dirty="0" smtClean="0">
                <a:solidFill>
                  <a:schemeClr val="accent6"/>
                </a:solidFill>
              </a:rPr>
              <a:t>="</a:t>
            </a:r>
            <a:r>
              <a:rPr lang="fr-FR" sz="1400" b="1" i="1" dirty="0" err="1" smtClean="0">
                <a:solidFill>
                  <a:schemeClr val="accent6"/>
                </a:solidFill>
              </a:rPr>
              <a:t>monDessin</a:t>
            </a:r>
            <a:r>
              <a:rPr lang="fr-FR" sz="1400" b="1" i="1" dirty="0" smtClean="0">
                <a:solidFill>
                  <a:schemeClr val="accent6"/>
                </a:solidFill>
              </a:rPr>
              <a:t>'"/&gt;</a:t>
            </a:r>
            <a:endParaRPr lang="fr-FR" sz="1400" b="1" i="1" dirty="0">
              <a:solidFill>
                <a:schemeClr val="accent6"/>
              </a:solidFill>
            </a:endParaRP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</a:t>
            </a:r>
            <a:r>
              <a:rPr lang="fr-FR" sz="1400" b="1" i="1" dirty="0">
                <a:solidFill>
                  <a:schemeClr val="accent6"/>
                </a:solidFill>
              </a:rPr>
              <a:t>	&lt;</a:t>
            </a:r>
            <a:r>
              <a:rPr lang="fr-FR" sz="1400" b="1" i="1" dirty="0" err="1">
                <a:solidFill>
                  <a:schemeClr val="accent6"/>
                </a:solidFill>
              </a:rPr>
              <a:t>xsl:with-param</a:t>
            </a:r>
            <a:r>
              <a:rPr lang="fr-FR" sz="1400" b="1" i="1" dirty="0">
                <a:solidFill>
                  <a:schemeClr val="accent6"/>
                </a:solidFill>
              </a:rPr>
              <a:t> </a:t>
            </a:r>
            <a:r>
              <a:rPr lang="fr-FR" sz="1400" b="1" i="1" dirty="0" err="1">
                <a:solidFill>
                  <a:schemeClr val="accent6"/>
                </a:solidFill>
              </a:rPr>
              <a:t>name</a:t>
            </a:r>
            <a:r>
              <a:rPr lang="fr-FR" sz="1400" b="1" i="1" dirty="0">
                <a:solidFill>
                  <a:schemeClr val="accent6"/>
                </a:solidFill>
              </a:rPr>
              <a:t>="</a:t>
            </a:r>
            <a:r>
              <a:rPr lang="fr-FR" sz="1400" b="1" i="1" dirty="0" err="1">
                <a:solidFill>
                  <a:schemeClr val="accent6"/>
                </a:solidFill>
              </a:rPr>
              <a:t>dessinLargeur</a:t>
            </a:r>
            <a:r>
              <a:rPr lang="fr-FR" sz="1400" b="1" i="1" dirty="0">
                <a:solidFill>
                  <a:schemeClr val="accent6"/>
                </a:solidFill>
              </a:rPr>
              <a:t>"   select="</a:t>
            </a:r>
            <a:r>
              <a:rPr lang="fr-FR" sz="1400" b="1" i="1" dirty="0" err="1">
                <a:solidFill>
                  <a:schemeClr val="accent6"/>
                </a:solidFill>
              </a:rPr>
              <a:t>number</a:t>
            </a:r>
            <a:r>
              <a:rPr lang="fr-FR" sz="1400" b="1" i="1" dirty="0">
                <a:solidFill>
                  <a:schemeClr val="accent6"/>
                </a:solidFill>
              </a:rPr>
              <a:t>(300)"/&gt;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	&lt;</a:t>
            </a:r>
            <a:r>
              <a:rPr lang="fr-FR" sz="1400" b="1" i="1" dirty="0" err="1">
                <a:solidFill>
                  <a:schemeClr val="accent6"/>
                </a:solidFill>
              </a:rPr>
              <a:t>xsl:with-param</a:t>
            </a:r>
            <a:r>
              <a:rPr lang="fr-FR" sz="1400" b="1" i="1" dirty="0">
                <a:solidFill>
                  <a:schemeClr val="accent6"/>
                </a:solidFill>
              </a:rPr>
              <a:t> </a:t>
            </a:r>
            <a:r>
              <a:rPr lang="fr-FR" sz="1400" b="1" i="1" dirty="0" err="1">
                <a:solidFill>
                  <a:schemeClr val="accent6"/>
                </a:solidFill>
              </a:rPr>
              <a:t>name</a:t>
            </a:r>
            <a:r>
              <a:rPr lang="fr-FR" sz="1400" b="1" i="1" dirty="0">
                <a:solidFill>
                  <a:schemeClr val="accent6"/>
                </a:solidFill>
              </a:rPr>
              <a:t>="</a:t>
            </a:r>
            <a:r>
              <a:rPr lang="fr-FR" sz="1400" b="1" i="1" dirty="0" err="1">
                <a:solidFill>
                  <a:schemeClr val="accent6"/>
                </a:solidFill>
              </a:rPr>
              <a:t>dessinHauteur</a:t>
            </a:r>
            <a:r>
              <a:rPr lang="fr-FR" sz="1400" b="1" i="1" dirty="0">
                <a:solidFill>
                  <a:schemeClr val="accent6"/>
                </a:solidFill>
              </a:rPr>
              <a:t>" select="</a:t>
            </a:r>
            <a:r>
              <a:rPr lang="fr-FR" sz="1400" b="1" i="1" dirty="0" err="1">
                <a:solidFill>
                  <a:schemeClr val="accent6"/>
                </a:solidFill>
              </a:rPr>
              <a:t>number</a:t>
            </a:r>
            <a:r>
              <a:rPr lang="fr-FR" sz="1400" b="1" i="1" dirty="0">
                <a:solidFill>
                  <a:schemeClr val="accent6"/>
                </a:solidFill>
              </a:rPr>
              <a:t>(300)"/&gt;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	&lt;/</a:t>
            </a:r>
            <a:r>
              <a:rPr lang="fr-FR" sz="1400" b="1" i="1" dirty="0" err="1">
                <a:solidFill>
                  <a:schemeClr val="accent6"/>
                </a:solidFill>
              </a:rPr>
              <a:t>xsl:call-template</a:t>
            </a:r>
            <a:r>
              <a:rPr lang="fr-FR" sz="1400" b="1" i="1" dirty="0" smtClean="0">
                <a:solidFill>
                  <a:schemeClr val="accent6"/>
                </a:solidFill>
              </a:rPr>
              <a:t>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>
                <a:solidFill>
                  <a:schemeClr val="accent6"/>
                </a:solidFill>
              </a:rPr>
              <a:t>	</a:t>
            </a:r>
            <a:r>
              <a:rPr lang="fr-FR" sz="1400" b="1" i="1" dirty="0" smtClean="0">
                <a:solidFill>
                  <a:schemeClr val="accent6"/>
                </a:solidFill>
              </a:rPr>
              <a:t>			…</a:t>
            </a:r>
            <a:endParaRPr lang="fr-FR" sz="1400" b="1" i="1" dirty="0">
              <a:solidFill>
                <a:schemeClr val="accent6"/>
              </a:solidFill>
            </a:endParaRP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			&lt;/BODY&gt;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r>
              <a:rPr lang="fr-FR" sz="1400" b="1" i="1" dirty="0" smtClean="0">
                <a:solidFill>
                  <a:schemeClr val="accent6"/>
                </a:solidFill>
              </a:rPr>
              <a:t>…</a:t>
            </a:r>
            <a:endParaRPr lang="fr-FR" sz="1400" b="1" i="1" dirty="0">
              <a:solidFill>
                <a:schemeClr val="accent6"/>
              </a:solidFill>
            </a:endParaRP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endParaRPr lang="fr-FR" sz="1400" b="1" i="1" dirty="0" smtClean="0">
              <a:solidFill>
                <a:schemeClr val="accent6"/>
              </a:solidFill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D.</a:t>
            </a:r>
          </a:p>
        </p:txBody>
      </p:sp>
      <p:sp>
        <p:nvSpPr>
          <p:cNvPr id="7" name="Bouton d'action : Document 6">
            <a:hlinkClick r:id="rId6" action="ppaction://hlinkpres?slideindex=1&amp;slidetitle=" highlightClick="1"/>
          </p:cNvPr>
          <p:cNvSpPr/>
          <p:nvPr/>
        </p:nvSpPr>
        <p:spPr>
          <a:xfrm>
            <a:off x="7524328" y="3499186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92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pPr marL="514350" indent="-514350"/>
            <a:r>
              <a:rPr lang="fr-FR" dirty="0"/>
              <a:t>Affichage </a:t>
            </a:r>
            <a:r>
              <a:rPr lang="fr-FR" dirty="0" smtClean="0"/>
              <a:t>de Dessins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904656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dirty="0" smtClean="0"/>
              <a:t>Un grand nombre d'Objets pour les Menuiseries ont été réalisés :</a:t>
            </a:r>
          </a:p>
          <a:p>
            <a:pPr marL="436563" lvl="3" indent="-17463">
              <a:lnSpc>
                <a:spcPts val="1100"/>
              </a:lnSpc>
              <a:buSzPct val="130000"/>
              <a:tabLst>
                <a:tab pos="363538" algn="l"/>
                <a:tab pos="712788" algn="l"/>
                <a:tab pos="1076325" algn="l"/>
                <a:tab pos="1438275" algn="l"/>
                <a:tab pos="1789113" algn="l"/>
                <a:tab pos="2151063" algn="l"/>
                <a:tab pos="2514600" algn="l"/>
                <a:tab pos="2863850" algn="l"/>
              </a:tabLst>
            </a:pPr>
            <a:endParaRPr lang="fr-FR" sz="1400" b="1" i="1" dirty="0" smtClean="0">
              <a:solidFill>
                <a:schemeClr val="accent6"/>
              </a:solidFill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D.</a:t>
            </a:r>
          </a:p>
        </p:txBody>
      </p:sp>
      <p:sp>
        <p:nvSpPr>
          <p:cNvPr id="7" name="Bouton d'action : Document 6">
            <a:hlinkClick r:id="rId6" action="ppaction://hlinkpres?slideindex=1&amp;slidetitle=" highlightClick="1"/>
          </p:cNvPr>
          <p:cNvSpPr/>
          <p:nvPr/>
        </p:nvSpPr>
        <p:spPr>
          <a:xfrm>
            <a:off x="7766211" y="5301208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48171"/>
            <a:ext cx="2152340" cy="3197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4221" b="95130" l="3690" r="9446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844" y="3843883"/>
            <a:ext cx="2735925" cy="3109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2817" b="96479" l="4828" r="962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388" y="1138783"/>
            <a:ext cx="276225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82" y="4809337"/>
            <a:ext cx="119062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638" y="1391757"/>
            <a:ext cx="2088232" cy="3826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938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Références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err="1" smtClean="0"/>
              <a:t>Wikipedia</a:t>
            </a:r>
            <a:endParaRPr lang="fr-FR" i="1" dirty="0" smtClean="0"/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>
                <a:hlinkClick r:id="rId3"/>
              </a:rPr>
              <a:t>http</a:t>
            </a:r>
            <a:r>
              <a:rPr lang="fr-FR" i="1" dirty="0">
                <a:hlinkClick r:id="rId3"/>
              </a:rPr>
              <a:t>://</a:t>
            </a:r>
            <a:r>
              <a:rPr lang="fr-FR" i="1" dirty="0" smtClean="0">
                <a:hlinkClick r:id="rId3"/>
              </a:rPr>
              <a:t>www.w3schools.com</a:t>
            </a:r>
            <a:endParaRPr lang="fr-FR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HTML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err="1" smtClean="0"/>
              <a:t>CSS</a:t>
            </a:r>
            <a:endParaRPr lang="fr-FR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err="1" smtClean="0"/>
              <a:t>XSL</a:t>
            </a:r>
            <a:endParaRPr lang="fr-FR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err="1" smtClean="0"/>
              <a:t>SVG</a:t>
            </a:r>
            <a:endParaRPr lang="fr-FR" i="1" dirty="0"/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>
                <a:hlinkClick r:id="rId4"/>
              </a:rPr>
              <a:t>https://www.w3.org/TR/SVG</a:t>
            </a:r>
            <a:r>
              <a:rPr lang="fr-FR" i="1" dirty="0" smtClean="0">
                <a:hlinkClick r:id="rId4"/>
              </a:rPr>
              <a:t>/</a:t>
            </a:r>
            <a:endParaRPr lang="fr-FR" i="1" dirty="0" smtClean="0"/>
          </a:p>
          <a:p>
            <a:pPr marL="381000" lvl="1" indent="-381000">
              <a:buSzPct val="130000"/>
              <a:buBlip>
                <a:blip r:embed="rId2"/>
              </a:buBlip>
            </a:pPr>
            <a:endParaRPr lang="fr-FR" i="1" dirty="0"/>
          </a:p>
          <a:p>
            <a:pPr marL="381000" lvl="1" indent="-381000">
              <a:buSzPct val="130000"/>
              <a:buBlip>
                <a:blip r:embed="rId2"/>
              </a:buBlip>
            </a:pPr>
            <a:endParaRPr lang="fr-FR" i="1" dirty="0" smtClean="0"/>
          </a:p>
          <a:p>
            <a:pPr marL="381000" lvl="1" indent="-381000">
              <a:buSzPct val="130000"/>
              <a:buBlip>
                <a:blip r:embed="rId2"/>
              </a:buBlip>
            </a:pPr>
            <a:endParaRPr lang="fr-FR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8160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/>
              <a:t>Origine du </a:t>
            </a:r>
            <a:r>
              <a:rPr lang="fr-FR" dirty="0" smtClean="0"/>
              <a:t>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7606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dirty="0"/>
              <a:t>Affichage aux Postes </a:t>
            </a:r>
            <a:r>
              <a:rPr lang="fr-FR" dirty="0" smtClean="0"/>
              <a:t>Diapason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Des images générées préalablement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Des pages html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Des fichiers XML présentés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64904"/>
            <a:ext cx="4768697" cy="3027920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212976"/>
            <a:ext cx="4616276" cy="3174380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8495928" y="0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 smtClean="0">
                <a:solidFill>
                  <a:srgbClr val="FF0000"/>
                </a:solidFill>
              </a:rPr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96048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B. XML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400600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err="1" smtClean="0"/>
              <a:t>eXtensible</a:t>
            </a:r>
            <a:r>
              <a:rPr lang="fr-FR" i="1" dirty="0" smtClean="0"/>
              <a:t> </a:t>
            </a:r>
            <a:r>
              <a:rPr lang="fr-FR" i="1" dirty="0" err="1"/>
              <a:t>Markup</a:t>
            </a:r>
            <a:r>
              <a:rPr lang="fr-FR" i="1" dirty="0"/>
              <a:t> </a:t>
            </a:r>
            <a:r>
              <a:rPr lang="fr-FR" i="1" dirty="0" err="1" smtClean="0"/>
              <a:t>Language</a:t>
            </a:r>
            <a:r>
              <a:rPr lang="fr-FR" sz="1800" i="1" dirty="0" smtClean="0"/>
              <a:t> (XML 1,0 1998)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Format de données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i="1" dirty="0" smtClean="0"/>
              <a:t>échanges entre appli.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i="1" dirty="0" smtClean="0"/>
              <a:t>stockage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Langage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i="1" dirty="0" smtClean="0"/>
              <a:t>HTML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i="1" dirty="0" err="1" smtClean="0"/>
              <a:t>XSL</a:t>
            </a:r>
            <a:endParaRPr lang="fr-FR" i="1" dirty="0" smtClean="0"/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i="1" dirty="0" err="1" smtClean="0"/>
              <a:t>SVG</a:t>
            </a:r>
            <a:endParaRPr lang="fr-FR" i="1" dirty="0" smtClean="0"/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Grammaire de base :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>
                <a:solidFill>
                  <a:schemeClr val="accent6"/>
                </a:solidFill>
              </a:rPr>
              <a:t>&lt;balise&gt;&lt;/balise&gt; </a:t>
            </a:r>
            <a:r>
              <a:rPr lang="fr-FR" i="1" dirty="0" smtClean="0"/>
              <a:t>ou </a:t>
            </a:r>
            <a:r>
              <a:rPr lang="fr-FR" i="1" dirty="0">
                <a:solidFill>
                  <a:schemeClr val="accent6"/>
                </a:solidFill>
              </a:rPr>
              <a:t>&lt;</a:t>
            </a:r>
            <a:r>
              <a:rPr lang="fr-FR" i="1" dirty="0" smtClean="0">
                <a:solidFill>
                  <a:schemeClr val="accent6"/>
                </a:solidFill>
              </a:rPr>
              <a:t>balise/&gt;</a:t>
            </a:r>
            <a:r>
              <a:rPr lang="fr-FR" i="1" dirty="0" smtClean="0"/>
              <a:t>	Un langage casse sensitif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>
                <a:solidFill>
                  <a:schemeClr val="accent6"/>
                </a:solidFill>
              </a:rPr>
              <a:t>&lt;</a:t>
            </a:r>
            <a:r>
              <a:rPr lang="fr-FR" i="1" dirty="0" smtClean="0">
                <a:solidFill>
                  <a:schemeClr val="accent6"/>
                </a:solidFill>
              </a:rPr>
              <a:t>balise attribut="valeur"&gt;</a:t>
            </a:r>
            <a:r>
              <a:rPr lang="fr-FR" i="1" dirty="0" smtClean="0">
                <a:solidFill>
                  <a:srgbClr val="00B050"/>
                </a:solidFill>
              </a:rPr>
              <a:t>	</a:t>
            </a:r>
            <a:r>
              <a:rPr lang="fr-FR" i="1" dirty="0" smtClean="0"/>
              <a:t>	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>
                <a:solidFill>
                  <a:schemeClr val="accent6"/>
                </a:solidFill>
              </a:rPr>
              <a:t>&lt;!-- Commentaire </a:t>
            </a:r>
            <a:r>
              <a:rPr lang="fr-FR" i="1" dirty="0" smtClean="0">
                <a:solidFill>
                  <a:schemeClr val="accent6"/>
                </a:solidFill>
              </a:rPr>
              <a:t>--&gt;</a:t>
            </a:r>
            <a:r>
              <a:rPr lang="fr-FR" i="1" dirty="0" smtClean="0"/>
              <a:t>		</a:t>
            </a:r>
            <a:r>
              <a:rPr lang="fr-FR" dirty="0" smtClean="0">
                <a:solidFill>
                  <a:schemeClr val="accent6"/>
                </a:solidFill>
              </a:rPr>
              <a:t>&lt;?</a:t>
            </a:r>
            <a:r>
              <a:rPr lang="fr-FR" dirty="0" err="1" smtClean="0">
                <a:solidFill>
                  <a:schemeClr val="accent6"/>
                </a:solidFill>
              </a:rPr>
              <a:t>xml</a:t>
            </a:r>
            <a:r>
              <a:rPr lang="fr-FR" dirty="0" smtClean="0">
                <a:solidFill>
                  <a:schemeClr val="accent6"/>
                </a:solidFill>
              </a:rPr>
              <a:t> … </a:t>
            </a:r>
            <a:r>
              <a:rPr lang="fr-FR" dirty="0" smtClean="0"/>
              <a:t>les Prologues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/>
              <a:t>Caractères </a:t>
            </a:r>
            <a:r>
              <a:rPr lang="fr-FR" i="1" dirty="0" smtClean="0"/>
              <a:t>interdits dans nom ou valeur : </a:t>
            </a:r>
            <a:r>
              <a:rPr lang="fr-FR" i="1" dirty="0" smtClean="0">
                <a:solidFill>
                  <a:schemeClr val="accent6"/>
                </a:solidFill>
              </a:rPr>
              <a:t>&lt; &gt; &amp; </a:t>
            </a:r>
            <a:r>
              <a:rPr lang="fr-FR" i="1" dirty="0" smtClean="0"/>
              <a:t>etc. =&gt; </a:t>
            </a:r>
            <a:r>
              <a:rPr lang="fr-FR" i="1" dirty="0" smtClean="0">
                <a:solidFill>
                  <a:schemeClr val="accent6"/>
                </a:solidFill>
              </a:rPr>
              <a:t>&amp;</a:t>
            </a:r>
            <a:r>
              <a:rPr lang="fr-FR" i="1" dirty="0" err="1" smtClean="0">
                <a:solidFill>
                  <a:schemeClr val="accent6"/>
                </a:solidFill>
              </a:rPr>
              <a:t>lt</a:t>
            </a:r>
            <a:r>
              <a:rPr lang="fr-FR" i="1" dirty="0" smtClean="0">
                <a:solidFill>
                  <a:schemeClr val="accent6"/>
                </a:solidFill>
              </a:rPr>
              <a:t>; &amp;gt; &amp;</a:t>
            </a:r>
            <a:r>
              <a:rPr lang="fr-FR" i="1" dirty="0" err="1" smtClean="0">
                <a:solidFill>
                  <a:schemeClr val="accent6"/>
                </a:solidFill>
              </a:rPr>
              <a:t>amp</a:t>
            </a:r>
            <a:r>
              <a:rPr lang="fr-FR" i="1" dirty="0" smtClean="0">
                <a:solidFill>
                  <a:schemeClr val="accent6"/>
                </a:solidFill>
              </a:rPr>
              <a:t>; </a:t>
            </a:r>
            <a:r>
              <a:rPr lang="fr-FR" i="1" dirty="0" smtClean="0"/>
              <a:t>etc.</a:t>
            </a:r>
            <a:endParaRPr lang="fr-FR" i="1" dirty="0"/>
          </a:p>
          <a:p>
            <a:pPr marL="0" lvl="1" indent="0">
              <a:buSzPct val="130000"/>
              <a:buNone/>
            </a:pPr>
            <a:endParaRPr lang="fr-FR" i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3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60275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XML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Structuration du Contenu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On est libre mais il faut définir une structure et s’y tenir !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Surtout une histoire de logique et de connaissances du domaine d’utilisation</a:t>
            </a:r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/>
              <a:t>Un Exemple : </a:t>
            </a:r>
            <a:endParaRPr lang="fr-FR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Vérification de la structure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La </a:t>
            </a:r>
            <a:r>
              <a:rPr lang="fr-FR" i="1" dirty="0" err="1" smtClean="0"/>
              <a:t>DTD</a:t>
            </a:r>
            <a:r>
              <a:rPr lang="fr-FR" i="1" dirty="0" smtClean="0"/>
              <a:t> - </a:t>
            </a:r>
            <a:r>
              <a:rPr lang="fr-FR" dirty="0" smtClean="0"/>
              <a:t>Document </a:t>
            </a:r>
            <a:r>
              <a:rPr lang="fr-FR" dirty="0"/>
              <a:t>Type </a:t>
            </a:r>
            <a:r>
              <a:rPr lang="fr-FR" dirty="0" err="1" smtClean="0"/>
              <a:t>Definition</a:t>
            </a:r>
            <a:r>
              <a:rPr lang="fr-FR" dirty="0"/>
              <a:t> </a:t>
            </a:r>
            <a:r>
              <a:rPr lang="fr-FR" dirty="0" smtClean="0"/>
              <a:t>: outil permettant de s’assurer que la structuration et les règles sur les valeurs de balises ou attributs sont respectées.</a:t>
            </a:r>
          </a:p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Un exemple de fichier erroné : </a:t>
            </a:r>
          </a:p>
          <a:p>
            <a:pPr marL="0" lvl="1" indent="0">
              <a:buSzPct val="130000"/>
              <a:buNone/>
            </a:pPr>
            <a:endParaRPr lang="fr-FR" i="1" dirty="0" smtClean="0"/>
          </a:p>
        </p:txBody>
      </p:sp>
      <p:sp>
        <p:nvSpPr>
          <p:cNvPr id="6" name="Bouton d'action : Document 5">
            <a:hlinkClick r:id="rId3" action="ppaction://hlinkpres?slideindex=1&amp;slidetitle=" highlightClick="1"/>
          </p:cNvPr>
          <p:cNvSpPr/>
          <p:nvPr/>
        </p:nvSpPr>
        <p:spPr>
          <a:xfrm>
            <a:off x="2870306" y="2575136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Bouton d'action : Document 7">
            <a:hlinkClick r:id="rId4" action="ppaction://hlinkpres?slideindex=1&amp;slidetitle=" highlightClick="1"/>
          </p:cNvPr>
          <p:cNvSpPr/>
          <p:nvPr/>
        </p:nvSpPr>
        <p:spPr>
          <a:xfrm>
            <a:off x="5364088" y="4653136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410057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XML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328592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dirty="0" smtClean="0"/>
              <a:t>Paramétrage de </a:t>
            </a:r>
            <a:r>
              <a:rPr lang="fr-FR" dirty="0" err="1" smtClean="0"/>
              <a:t>NotePad</a:t>
            </a:r>
            <a:r>
              <a:rPr lang="fr-FR" dirty="0" smtClean="0"/>
              <a:t>++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Objectif : 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dirty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dirty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Plugin Manager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dirty="0"/>
              <a:t>Proxy : </a:t>
            </a:r>
            <a:r>
              <a:rPr lang="fr-FR" dirty="0">
                <a:hlinkClick r:id="rId3"/>
              </a:rPr>
              <a:t>http://</a:t>
            </a:r>
            <a:r>
              <a:rPr lang="fr-FR" dirty="0" smtClean="0">
                <a:hlinkClick r:id="rId3"/>
              </a:rPr>
              <a:t>fr.pac.saint-gobain.com/proxy.pac</a:t>
            </a:r>
            <a:endParaRPr lang="fr-FR" dirty="0" smtClean="0"/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dirty="0" smtClean="0"/>
              <a:t>lapeyre.proxy.saint-gobain.com:8080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dirty="0" smtClean="0"/>
              <a:t>Raccourcis à pratique pour le XML :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dirty="0" smtClean="0"/>
              <a:t>Alt + 1 à 9		: Plier jusqu’au niveau n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dirty="0" smtClean="0"/>
              <a:t>Alt + Shift + 0		: Tout </a:t>
            </a:r>
            <a:r>
              <a:rPr lang="fr-FR" dirty="0" err="1" smtClean="0"/>
              <a:t>re</a:t>
            </a:r>
            <a:r>
              <a:rPr lang="fr-FR" dirty="0" smtClean="0"/>
              <a:t>-déplier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dirty="0" smtClean="0"/>
              <a:t>Ctrl + Alt + Shift + b	: Indenter automatiquement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endParaRPr lang="fr-F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317185"/>
            <a:ext cx="204787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50335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XML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328592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3"/>
              </a:buBlip>
            </a:pPr>
            <a:r>
              <a:rPr lang="fr-FR" dirty="0" smtClean="0"/>
              <a:t>A vous de jouer :</a:t>
            </a:r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dirty="0" smtClean="0"/>
              <a:t>Créer un fichier XML contenant une liste de plantes, animaux, voitures, etc. avec leur :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dirty="0" smtClean="0"/>
              <a:t>Identifiant unique (Nom Scientifique par exemple)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dirty="0" smtClean="0"/>
              <a:t>Nom usuel ou vernaculaire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dirty="0" smtClean="0"/>
              <a:t>Couleur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dirty="0" smtClean="0"/>
              <a:t>Taille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r>
              <a:rPr lang="fr-FR" dirty="0" smtClean="0"/>
              <a:t>Plus quelques autres caractéristiques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endParaRPr lang="fr-FR" dirty="0"/>
          </a:p>
          <a:p>
            <a:pPr marL="800100" lvl="2" indent="-381000">
              <a:buSzPct val="130000"/>
              <a:buBlip>
                <a:blip r:embed="rId3"/>
              </a:buBlip>
            </a:pPr>
            <a:r>
              <a:rPr lang="fr-FR" dirty="0" smtClean="0"/>
              <a:t>Sauvegardez le : nomFichier</a:t>
            </a:r>
            <a:r>
              <a:rPr lang="fr-FR" dirty="0" smtClean="0">
                <a:solidFill>
                  <a:schemeClr val="accent6"/>
                </a:solidFill>
              </a:rPr>
              <a:t>.xml</a:t>
            </a:r>
          </a:p>
          <a:p>
            <a:pPr marL="1219200" lvl="3" indent="-381000">
              <a:buSzPct val="130000"/>
              <a:buBlip>
                <a:blip r:embed="rId3"/>
              </a:buBlip>
            </a:pPr>
            <a:endParaRPr lang="fr-FR" dirty="0" smtClean="0"/>
          </a:p>
          <a:p>
            <a:pPr marL="1219200" lvl="3" indent="-381000">
              <a:buSzPct val="130000"/>
              <a:buBlip>
                <a:blip r:embed="rId3"/>
              </a:buBlip>
            </a:pPr>
            <a:endParaRPr lang="fr-FR" dirty="0" smtClean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3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  <p:sp>
        <p:nvSpPr>
          <p:cNvPr id="6" name="Organigramme : Multidocument 5"/>
          <p:cNvSpPr/>
          <p:nvPr/>
        </p:nvSpPr>
        <p:spPr>
          <a:xfrm>
            <a:off x="3203848" y="4653136"/>
            <a:ext cx="2448272" cy="792088"/>
          </a:xfrm>
          <a:prstGeom prst="flowChartMultidocumen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Exemple B1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7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647799"/>
          </a:xfrm>
        </p:spPr>
        <p:txBody>
          <a:bodyPr/>
          <a:lstStyle/>
          <a:p>
            <a:r>
              <a:rPr lang="fr-FR" dirty="0" smtClean="0"/>
              <a:t>HTML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256584"/>
          </a:xfrm>
        </p:spPr>
        <p:txBody>
          <a:bodyPr/>
          <a:lstStyle/>
          <a:p>
            <a:pPr marL="381000" lvl="1" indent="-381000">
              <a:buSzPct val="130000"/>
              <a:buBlip>
                <a:blip r:embed="rId2"/>
              </a:buBlip>
            </a:pPr>
            <a:r>
              <a:rPr lang="fr-FR" i="1" dirty="0" smtClean="0"/>
              <a:t>HTML - </a:t>
            </a:r>
            <a:r>
              <a:rPr lang="fr-FR" i="1" dirty="0" err="1"/>
              <a:t>Hypertext</a:t>
            </a:r>
            <a:r>
              <a:rPr lang="fr-FR" i="1" dirty="0"/>
              <a:t> </a:t>
            </a:r>
            <a:r>
              <a:rPr lang="fr-FR" i="1" dirty="0" err="1"/>
              <a:t>Markup</a:t>
            </a:r>
            <a:r>
              <a:rPr lang="fr-FR" i="1" dirty="0"/>
              <a:t> </a:t>
            </a:r>
            <a:r>
              <a:rPr lang="fr-FR" i="1" dirty="0" err="1"/>
              <a:t>Language</a:t>
            </a:r>
            <a:endParaRPr lang="fr-FR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Un langage aujourd’hui XML avec une structure et un vocabulaire particulier</a:t>
            </a:r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Une structure de base</a:t>
            </a:r>
          </a:p>
          <a:p>
            <a:pPr marL="419100" lvl="2" indent="0">
              <a:lnSpc>
                <a:spcPct val="50000"/>
              </a:lnSpc>
              <a:buSzPct val="130000"/>
              <a:buNone/>
            </a:pP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&lt;!</a:t>
            </a:r>
            <a:r>
              <a:rPr lang="fr-FR" sz="1400" i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DOCTYPE</a:t>
            </a:r>
            <a:r>
              <a:rPr lang="fr-FR" sz="1400" i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HTML PUBLIC "-//W3C//</a:t>
            </a:r>
            <a:r>
              <a:rPr lang="fr-FR" sz="1400" i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DTD</a:t>
            </a:r>
            <a:r>
              <a:rPr lang="fr-FR" sz="1400" i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HTML 4.0//EN</a:t>
            </a: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endParaRPr lang="fr-FR" sz="1400" i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19100" lvl="2" indent="0">
              <a:lnSpc>
                <a:spcPct val="50000"/>
              </a:lnSpc>
              <a:buSzPct val="130000"/>
              <a:buNone/>
            </a:pP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pPr marL="419100" lvl="2" indent="0">
              <a:lnSpc>
                <a:spcPct val="50000"/>
              </a:lnSpc>
              <a:buSzPct val="130000"/>
              <a:buNone/>
            </a:pPr>
            <a:r>
              <a:rPr lang="fr-FR" sz="1400" i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fr-FR" sz="1400" i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419100" lvl="2" indent="0">
              <a:lnSpc>
                <a:spcPct val="50000"/>
              </a:lnSpc>
              <a:buSzPct val="130000"/>
              <a:buNone/>
            </a:pPr>
            <a:r>
              <a:rPr lang="fr-FR" sz="1400" i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419100" lvl="2" indent="0">
              <a:lnSpc>
                <a:spcPct val="50000"/>
              </a:lnSpc>
              <a:buSzPct val="130000"/>
              <a:buNone/>
            </a:pPr>
            <a:r>
              <a:rPr lang="fr-FR" sz="1400" i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fr-FR" sz="1400" i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419100" lvl="2" indent="0">
              <a:lnSpc>
                <a:spcPct val="50000"/>
              </a:lnSpc>
              <a:buSzPct val="130000"/>
              <a:buNone/>
            </a:pPr>
            <a:r>
              <a:rPr lang="fr-FR" sz="1400" i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pPr marL="419100" lvl="2" indent="0">
              <a:lnSpc>
                <a:spcPct val="50000"/>
              </a:lnSpc>
              <a:buSzPct val="130000"/>
              <a:buNone/>
            </a:pP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…</a:t>
            </a:r>
          </a:p>
          <a:p>
            <a:pPr marL="419100" lvl="2" indent="0">
              <a:lnSpc>
                <a:spcPct val="50000"/>
              </a:lnSpc>
              <a:buSzPct val="130000"/>
              <a:buNone/>
            </a:pPr>
            <a:r>
              <a:rPr lang="fr-FR" sz="1400" i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</a:p>
          <a:p>
            <a:pPr marL="419100" lvl="2" indent="0">
              <a:lnSpc>
                <a:spcPct val="50000"/>
              </a:lnSpc>
              <a:buSzPct val="130000"/>
              <a:buNone/>
            </a:pPr>
            <a:r>
              <a:rPr lang="fr-FR" sz="14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  <a:endParaRPr lang="fr-FR" i="1" dirty="0" smtClean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2" indent="-381000">
              <a:buSzPct val="130000"/>
              <a:buBlip>
                <a:blip r:embed="rId2"/>
              </a:buBlip>
            </a:pPr>
            <a:r>
              <a:rPr lang="fr-FR" i="1" dirty="0" smtClean="0"/>
              <a:t>Quelques Balises pour aujourd’hui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sz="1800" i="1" dirty="0" smtClean="0"/>
              <a:t>Pour le </a:t>
            </a:r>
            <a:r>
              <a:rPr lang="fr-FR" sz="1800" i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fr-FR" sz="1800" i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fr-FR" sz="18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fr-FR" sz="1800" i="1" dirty="0" smtClean="0"/>
              <a:t> : </a:t>
            </a:r>
            <a:r>
              <a:rPr lang="fr-FR" sz="1800" i="1" dirty="0" err="1" smtClean="0">
                <a:solidFill>
                  <a:schemeClr val="accent6"/>
                </a:solidFill>
              </a:rPr>
              <a:t>title</a:t>
            </a:r>
            <a:endParaRPr lang="fr-FR" sz="1800" i="1" dirty="0" smtClean="0">
              <a:solidFill>
                <a:schemeClr val="accent6"/>
              </a:solidFill>
            </a:endParaRPr>
          </a:p>
          <a:p>
            <a:pPr marL="1219200" lvl="3" indent="-381000">
              <a:buSzPct val="130000"/>
              <a:buBlip>
                <a:blip r:embed="rId2"/>
              </a:buBlip>
            </a:pPr>
            <a:r>
              <a:rPr lang="fr-FR" sz="1800" i="1" dirty="0" smtClean="0"/>
              <a:t>Pour le </a:t>
            </a:r>
            <a:r>
              <a:rPr lang="fr-FR" sz="1800" i="1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  <a:r>
              <a:rPr lang="fr-FR" sz="1800" i="1" dirty="0" smtClean="0"/>
              <a:t> : </a:t>
            </a:r>
            <a:r>
              <a:rPr lang="fr-FR" sz="1800" i="1" dirty="0" smtClean="0">
                <a:solidFill>
                  <a:schemeClr val="accent6"/>
                </a:solidFill>
              </a:rPr>
              <a:t>h1</a:t>
            </a:r>
            <a:r>
              <a:rPr lang="fr-FR" sz="1800" i="1" dirty="0" smtClean="0"/>
              <a:t> ; </a:t>
            </a:r>
            <a:r>
              <a:rPr lang="fr-FR" sz="1800" i="1" dirty="0" smtClean="0">
                <a:solidFill>
                  <a:schemeClr val="accent6"/>
                </a:solidFill>
              </a:rPr>
              <a:t>p</a:t>
            </a:r>
            <a:r>
              <a:rPr lang="fr-FR" sz="1800" i="1" dirty="0" smtClean="0"/>
              <a:t> ; </a:t>
            </a:r>
            <a:r>
              <a:rPr lang="fr-FR" sz="1800" i="1" dirty="0" smtClean="0">
                <a:solidFill>
                  <a:schemeClr val="accent6"/>
                </a:solidFill>
              </a:rPr>
              <a:t>b</a:t>
            </a:r>
            <a:r>
              <a:rPr lang="fr-FR" sz="1800" i="1" dirty="0" smtClean="0"/>
              <a:t> ; </a:t>
            </a:r>
            <a:r>
              <a:rPr lang="fr-FR" sz="1800" i="1" dirty="0" smtClean="0">
                <a:solidFill>
                  <a:schemeClr val="accent6"/>
                </a:solidFill>
              </a:rPr>
              <a:t>i</a:t>
            </a:r>
            <a:r>
              <a:rPr lang="fr-FR" sz="1800" i="1" dirty="0" smtClean="0"/>
              <a:t> ; </a:t>
            </a:r>
            <a:r>
              <a:rPr lang="fr-FR" sz="1800" i="1" dirty="0" smtClean="0">
                <a:solidFill>
                  <a:schemeClr val="accent6"/>
                </a:solidFill>
              </a:rPr>
              <a:t>table</a:t>
            </a:r>
            <a:r>
              <a:rPr lang="fr-FR" sz="1800" i="1" dirty="0" smtClean="0"/>
              <a:t> ; </a:t>
            </a:r>
            <a:r>
              <a:rPr lang="fr-FR" sz="1800" i="1" dirty="0" smtClean="0">
                <a:solidFill>
                  <a:schemeClr val="accent6"/>
                </a:solidFill>
              </a:rPr>
              <a:t>tr</a:t>
            </a:r>
            <a:r>
              <a:rPr lang="fr-FR" sz="1800" i="1" dirty="0" smtClean="0"/>
              <a:t> ; </a:t>
            </a:r>
            <a:r>
              <a:rPr lang="fr-FR" sz="1800" i="1" dirty="0" smtClean="0">
                <a:solidFill>
                  <a:schemeClr val="accent6"/>
                </a:solidFill>
              </a:rPr>
              <a:t>td</a:t>
            </a:r>
          </a:p>
          <a:p>
            <a:pPr marL="1219200" lvl="3" indent="-381000">
              <a:buSzPct val="130000"/>
              <a:buBlip>
                <a:blip r:embed="rId2"/>
              </a:buBlip>
            </a:pPr>
            <a:endParaRPr lang="fr-FR" sz="1800" i="1" dirty="0" smtClean="0"/>
          </a:p>
          <a:p>
            <a:pPr marL="800100" lvl="2" indent="-381000">
              <a:buSzPct val="130000"/>
              <a:buBlip>
                <a:blip r:embed="rId2"/>
              </a:buBlip>
            </a:pPr>
            <a:endParaRPr lang="fr-FR" i="1" dirty="0"/>
          </a:p>
        </p:txBody>
      </p:sp>
      <p:sp>
        <p:nvSpPr>
          <p:cNvPr id="7" name="Bouton d'action : Document 6">
            <a:hlinkClick r:id="rId3" action="ppaction://hlinkfile" highlightClick="1"/>
          </p:cNvPr>
          <p:cNvSpPr/>
          <p:nvPr/>
        </p:nvSpPr>
        <p:spPr>
          <a:xfrm>
            <a:off x="1691680" y="1988840"/>
            <a:ext cx="521208" cy="521208"/>
          </a:xfrm>
          <a:prstGeom prst="actionButtonDocumen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8495928" y="-9617"/>
            <a:ext cx="6480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SzPct val="130000"/>
              <a:buBlip>
                <a:blip r:embed="rId2"/>
              </a:buBlip>
              <a:defRPr sz="2800" b="1">
                <a:solidFill>
                  <a:srgbClr val="9D9E9C"/>
                </a:solidFill>
                <a:latin typeface="+mn-lt"/>
                <a:ea typeface="+mn-ea"/>
                <a:cs typeface="+mn-cs"/>
              </a:defRPr>
            </a:lvl1pPr>
            <a:lvl2pPr marL="1054100" indent="-28575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4"/>
              </a:buBlip>
              <a:defRPr sz="2400" b="1">
                <a:solidFill>
                  <a:srgbClr val="9D9E9C"/>
                </a:solidFill>
                <a:latin typeface="+mn-lt"/>
              </a:defRPr>
            </a:lvl2pPr>
            <a:lvl3pPr marL="1473200" indent="-228600" algn="l" rtl="0" eaLnBrk="1" fontAlgn="base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9D9E9C"/>
                </a:solidFill>
                <a:latin typeface="+mn-lt"/>
              </a:defRPr>
            </a:lvl3pPr>
            <a:lvl4pPr marL="1892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311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76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22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68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414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fr-FR" kern="0" dirty="0"/>
              <a:t>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>
                <a:solidFill>
                  <a:srgbClr val="FF0000"/>
                </a:solidFill>
              </a:rPr>
              <a:t>B.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kern="0" dirty="0" smtClean="0"/>
              <a:t>D.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05797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e_presentation_Distribution_Batiment">
  <a:themeElements>
    <a:clrScheme name="Modele_presentation_Distribution_Batiment 14">
      <a:dk1>
        <a:srgbClr val="9D9E9C"/>
      </a:dk1>
      <a:lt1>
        <a:srgbClr val="FFFFFF"/>
      </a:lt1>
      <a:dk2>
        <a:srgbClr val="F10017"/>
      </a:dk2>
      <a:lt2>
        <a:srgbClr val="808080"/>
      </a:lt2>
      <a:accent1>
        <a:srgbClr val="F20017"/>
      </a:accent1>
      <a:accent2>
        <a:srgbClr val="12276F"/>
      </a:accent2>
      <a:accent3>
        <a:srgbClr val="FFFFFF"/>
      </a:accent3>
      <a:accent4>
        <a:srgbClr val="858685"/>
      </a:accent4>
      <a:accent5>
        <a:srgbClr val="F7AAAB"/>
      </a:accent5>
      <a:accent6>
        <a:srgbClr val="0F2264"/>
      </a:accent6>
      <a:hlink>
        <a:srgbClr val="408000"/>
      </a:hlink>
      <a:folHlink>
        <a:srgbClr val="9D9E9C"/>
      </a:folHlink>
    </a:clrScheme>
    <a:fontScheme name="Modele_presentation_Distribution_Batim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e_presentation_Distribution_Bati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resentation_Distribution_Bati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resentation_Distribution_Bati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resentation_Distribution_Bati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resentation_Distribution_Bati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resentation_Distribution_Bati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resentation_Distribution_Bati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resentation_Distribution_Bati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resentation_Distribution_Bati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resentation_Distribution_Bati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resentation_Distribution_Bati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resentation_Distribution_Bati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resentation_Distribution_Batiment 13">
        <a:dk1>
          <a:srgbClr val="808080"/>
        </a:dk1>
        <a:lt1>
          <a:srgbClr val="FFFFFF"/>
        </a:lt1>
        <a:dk2>
          <a:srgbClr val="F10017"/>
        </a:dk2>
        <a:lt2>
          <a:srgbClr val="808080"/>
        </a:lt2>
        <a:accent1>
          <a:srgbClr val="F20017"/>
        </a:accent1>
        <a:accent2>
          <a:srgbClr val="12276F"/>
        </a:accent2>
        <a:accent3>
          <a:srgbClr val="FFFFFF"/>
        </a:accent3>
        <a:accent4>
          <a:srgbClr val="6C6C6C"/>
        </a:accent4>
        <a:accent5>
          <a:srgbClr val="F7AAAB"/>
        </a:accent5>
        <a:accent6>
          <a:srgbClr val="0F2264"/>
        </a:accent6>
        <a:hlink>
          <a:srgbClr val="408000"/>
        </a:hlink>
        <a:folHlink>
          <a:srgbClr val="B3B3B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resentation_Distribution_Batiment 14">
        <a:dk1>
          <a:srgbClr val="9D9E9C"/>
        </a:dk1>
        <a:lt1>
          <a:srgbClr val="FFFFFF"/>
        </a:lt1>
        <a:dk2>
          <a:srgbClr val="F10017"/>
        </a:dk2>
        <a:lt2>
          <a:srgbClr val="808080"/>
        </a:lt2>
        <a:accent1>
          <a:srgbClr val="F20017"/>
        </a:accent1>
        <a:accent2>
          <a:srgbClr val="12276F"/>
        </a:accent2>
        <a:accent3>
          <a:srgbClr val="FFFFFF"/>
        </a:accent3>
        <a:accent4>
          <a:srgbClr val="858685"/>
        </a:accent4>
        <a:accent5>
          <a:srgbClr val="F7AAAB"/>
        </a:accent5>
        <a:accent6>
          <a:srgbClr val="0F2264"/>
        </a:accent6>
        <a:hlink>
          <a:srgbClr val="408000"/>
        </a:hlink>
        <a:folHlink>
          <a:srgbClr val="9D9E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</TotalTime>
  <Words>1661</Words>
  <Application>Microsoft Office PowerPoint</Application>
  <PresentationFormat>Affichage à l'écran (4:3)</PresentationFormat>
  <Paragraphs>491</Paragraphs>
  <Slides>34</Slides>
  <Notes>14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Modele_presentation_Distribution_Batiment</vt:lpstr>
      <vt:lpstr>Affichage aux Postes</vt:lpstr>
      <vt:lpstr>Présentation PowerPoint</vt:lpstr>
      <vt:lpstr>Présentation PowerPoint</vt:lpstr>
      <vt:lpstr>Origine du projet</vt:lpstr>
      <vt:lpstr>B. XML</vt:lpstr>
      <vt:lpstr>XML</vt:lpstr>
      <vt:lpstr>XML</vt:lpstr>
      <vt:lpstr>XML</vt:lpstr>
      <vt:lpstr>HTML</vt:lpstr>
      <vt:lpstr>HTML</vt:lpstr>
      <vt:lpstr>HTML + CSS</vt:lpstr>
      <vt:lpstr>HTML + CSS</vt:lpstr>
      <vt:lpstr>HTML + CSS</vt:lpstr>
      <vt:lpstr>XSL</vt:lpstr>
      <vt:lpstr>XSL</vt:lpstr>
      <vt:lpstr>XSL</vt:lpstr>
      <vt:lpstr>XSL</vt:lpstr>
      <vt:lpstr>XSL</vt:lpstr>
      <vt:lpstr>XSL</vt:lpstr>
      <vt:lpstr>XSL</vt:lpstr>
      <vt:lpstr>XSL</vt:lpstr>
      <vt:lpstr>XSL</vt:lpstr>
      <vt:lpstr>C. SVG</vt:lpstr>
      <vt:lpstr>SVG</vt:lpstr>
      <vt:lpstr>SVG</vt:lpstr>
      <vt:lpstr>SVG</vt:lpstr>
      <vt:lpstr>XML + XSL =&gt; SVG</vt:lpstr>
      <vt:lpstr>Débogage</vt:lpstr>
      <vt:lpstr>XML + XSL =&gt; SVG</vt:lpstr>
      <vt:lpstr>Affichage aux Postes</vt:lpstr>
      <vt:lpstr>Affichage de Dessins</vt:lpstr>
      <vt:lpstr>Affichage de Dessins</vt:lpstr>
      <vt:lpstr>Affichage de Dessins</vt:lpstr>
      <vt:lpstr>Références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Affichage aux Postes</dc:title>
  <dc:creator>MOYNARD, Guillaume</dc:creator>
  <cp:lastModifiedBy>Lapeyre Services</cp:lastModifiedBy>
  <cp:revision>446</cp:revision>
  <dcterms:created xsi:type="dcterms:W3CDTF">2016-01-20T15:04:18Z</dcterms:created>
  <dcterms:modified xsi:type="dcterms:W3CDTF">2016-02-01T14:58:26Z</dcterms:modified>
</cp:coreProperties>
</file>